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E4F6C7AB-0CAD-0D20-12FC-031F5C13F00E}">
          <p14:sldIdLst>
            <p14:sldId id="256"/>
          </p14:sldIdLst>
        </p14:section>
        <p14:section name="The decision" id="{CF74D407-015A-C995-69AD-7925183DF19C}">
          <p14:sldIdLst>
            <p14:sldId id="257"/>
          </p14:sldIdLst>
        </p14:section>
        <p14:section name="Why" id="{E2EE0768-AAFF-7F61-7B21-6578CD9FE22C}">
          <p14:sldIdLst>
            <p14:sldId id="258"/>
          </p14:sldIdLst>
        </p14:section>
        <p14:section name="The strategy" id="{5C3BD745-AD6B-7601-E5D2-31D60EA47BC9}">
          <p14:sldIdLst>
            <p14:sldId id="259"/>
            <p14:sldId id="260"/>
          </p14:sldIdLst>
        </p14:section>
        <p14:section name="Commitments" id="{9BD8FB05-817A-993E-FA12-59A50DAD6996}">
          <p14:sldIdLst>
            <p14:sldId id="261"/>
          </p14:sldIdLst>
        </p14:section>
        <p14:section name="Every community" id="{9DC7327D-5356-343F-5507-9A91110EF44D}">
          <p14:sldIdLst>
            <p14:sldId id="262"/>
            <p14:sldId id="263"/>
          </p14:sldIdLst>
        </p14:section>
        <p14:section name="Questions" id="{3E016D35-151D-0E9D-A622-C49C436ADB33}">
          <p14:sldIdLst>
            <p14:sldId id="264"/>
          </p14:sldIdLst>
        </p14:section>
        <p14:section name="Next steps" id="{5235FE42-9D21-9D70-C3F6-CF3ABC7C4D67}">
          <p14:sldIdLst>
            <p14:sldId id="26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67758" autoAdjust="0"/>
  </p:normalViewPr>
  <p:slideViewPr>
    <p:cSldViewPr snapToGrid="0" snapToObjects="1">
      <p:cViewPr>
        <p:scale>
          <a:sx n="110" d="100"/>
          <a:sy n="110" d="100"/>
        </p:scale>
        <p:origin x="594" y="-7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e McNicoll" userId="66ef7eee-aa6d-412b-9a05-849f72b96e32" providerId="ADAL" clId="{EC39BD75-5029-47CE-B8A1-24B67471433C}"/>
    <pc:docChg chg="undo custSel modSld">
      <pc:chgData name="Jesse McNicoll" userId="66ef7eee-aa6d-412b-9a05-849f72b96e32" providerId="ADAL" clId="{EC39BD75-5029-47CE-B8A1-24B67471433C}" dt="2026-10-17T03:50:54.649" v="244" actId="1036"/>
      <pc:docMkLst>
        <pc:docMk/>
      </pc:docMkLst>
      <pc:sldChg chg="delSp modSp mod modNotesTx">
        <pc:chgData name="Jesse McNicoll" userId="66ef7eee-aa6d-412b-9a05-849f72b96e32" providerId="ADAL" clId="{EC39BD75-5029-47CE-B8A1-24B67471433C}" dt="2026-10-17T03:29:47.380" v="73" actId="20577"/>
        <pc:sldMkLst>
          <pc:docMk/>
          <pc:sldMk cId="0" sldId="256"/>
        </pc:sldMkLst>
        <pc:spChg chg="mod">
          <ac:chgData name="Jesse McNicoll" userId="66ef7eee-aa6d-412b-9a05-849f72b96e32" providerId="ADAL" clId="{EC39BD75-5029-47CE-B8A1-24B67471433C}" dt="2026-10-16T23:22:05.216" v="6" actId="6549"/>
          <ac:spMkLst>
            <pc:docMk/>
            <pc:sldMk cId="0" sldId="256"/>
            <ac:spMk id="2" creationId="{00000000-0000-0000-0000-000000000000}"/>
          </ac:spMkLst>
        </pc:spChg>
        <pc:spChg chg="mod">
          <ac:chgData name="Jesse McNicoll" userId="66ef7eee-aa6d-412b-9a05-849f72b96e32" providerId="ADAL" clId="{EC39BD75-5029-47CE-B8A1-24B67471433C}" dt="2026-10-16T23:27:21.896" v="10" actId="6549"/>
          <ac:spMkLst>
            <pc:docMk/>
            <pc:sldMk cId="0" sldId="256"/>
            <ac:spMk id="3" creationId="{00000000-0000-0000-0000-000000000000}"/>
          </ac:spMkLst>
        </pc:spChg>
        <pc:spChg chg="del">
          <ac:chgData name="Jesse McNicoll" userId="66ef7eee-aa6d-412b-9a05-849f72b96e32" providerId="ADAL" clId="{EC39BD75-5029-47CE-B8A1-24B67471433C}" dt="2026-10-16T23:30:36.220" v="11" actId="478"/>
          <ac:spMkLst>
            <pc:docMk/>
            <pc:sldMk cId="0" sldId="256"/>
            <ac:spMk id="5" creationId="{00000000-0000-0000-0000-000000000000}"/>
          </ac:spMkLst>
        </pc:spChg>
        <pc:spChg chg="del">
          <ac:chgData name="Jesse McNicoll" userId="66ef7eee-aa6d-412b-9a05-849f72b96e32" providerId="ADAL" clId="{EC39BD75-5029-47CE-B8A1-24B67471433C}" dt="2026-10-16T23:30:36.876" v="12" actId="478"/>
          <ac:spMkLst>
            <pc:docMk/>
            <pc:sldMk cId="0" sldId="256"/>
            <ac:spMk id="6" creationId="{00000000-0000-0000-0000-000000000000}"/>
          </ac:spMkLst>
        </pc:spChg>
        <pc:spChg chg="del">
          <ac:chgData name="Jesse McNicoll" userId="66ef7eee-aa6d-412b-9a05-849f72b96e32" providerId="ADAL" clId="{EC39BD75-5029-47CE-B8A1-24B67471433C}" dt="2026-10-16T23:30:37.339" v="13" actId="478"/>
          <ac:spMkLst>
            <pc:docMk/>
            <pc:sldMk cId="0" sldId="256"/>
            <ac:spMk id="7" creationId="{00000000-0000-0000-0000-000000000000}"/>
          </ac:spMkLst>
        </pc:spChg>
      </pc:sldChg>
      <pc:sldChg chg="modSp mod">
        <pc:chgData name="Jesse McNicoll" userId="66ef7eee-aa6d-412b-9a05-849f72b96e32" providerId="ADAL" clId="{EC39BD75-5029-47CE-B8A1-24B67471433C}" dt="2026-10-17T03:49:53.679" v="210" actId="208"/>
        <pc:sldMkLst>
          <pc:docMk/>
          <pc:sldMk cId="0" sldId="257"/>
        </pc:sldMkLst>
        <pc:spChg chg="mod">
          <ac:chgData name="Jesse McNicoll" userId="66ef7eee-aa6d-412b-9a05-849f72b96e32" providerId="ADAL" clId="{EC39BD75-5029-47CE-B8A1-24B67471433C}" dt="2026-10-17T03:33:44.377" v="115" actId="20577"/>
          <ac:spMkLst>
            <pc:docMk/>
            <pc:sldMk cId="0" sldId="257"/>
            <ac:spMk id="8" creationId="{00000000-0000-0000-0000-000000000000}"/>
          </ac:spMkLst>
        </pc:spChg>
        <pc:spChg chg="mod">
          <ac:chgData name="Jesse McNicoll" userId="66ef7eee-aa6d-412b-9a05-849f72b96e32" providerId="ADAL" clId="{EC39BD75-5029-47CE-B8A1-24B67471433C}" dt="2026-10-17T03:49:53.679" v="210" actId="208"/>
          <ac:spMkLst>
            <pc:docMk/>
            <pc:sldMk cId="0" sldId="257"/>
            <ac:spMk id="18" creationId="{00000000-0000-0000-0000-000000000000}"/>
          </ac:spMkLst>
        </pc:spChg>
      </pc:sldChg>
      <pc:sldChg chg="modSp mod modNotesTx">
        <pc:chgData name="Jesse McNicoll" userId="66ef7eee-aa6d-412b-9a05-849f72b96e32" providerId="ADAL" clId="{EC39BD75-5029-47CE-B8A1-24B67471433C}" dt="2026-10-17T03:35:06.132" v="162" actId="20577"/>
        <pc:sldMkLst>
          <pc:docMk/>
          <pc:sldMk cId="0" sldId="258"/>
        </pc:sldMkLst>
        <pc:spChg chg="mod">
          <ac:chgData name="Jesse McNicoll" userId="66ef7eee-aa6d-412b-9a05-849f72b96e32" providerId="ADAL" clId="{EC39BD75-5029-47CE-B8A1-24B67471433C}" dt="2026-10-17T03:34:23.305" v="149" actId="20577"/>
          <ac:spMkLst>
            <pc:docMk/>
            <pc:sldMk cId="0" sldId="258"/>
            <ac:spMk id="2" creationId="{00000000-0000-0000-0000-000000000000}"/>
          </ac:spMkLst>
        </pc:spChg>
        <pc:spChg chg="mod">
          <ac:chgData name="Jesse McNicoll" userId="66ef7eee-aa6d-412b-9a05-849f72b96e32" providerId="ADAL" clId="{EC39BD75-5029-47CE-B8A1-24B67471433C}" dt="2026-10-16T23:59:07.048" v="25" actId="207"/>
          <ac:spMkLst>
            <pc:docMk/>
            <pc:sldMk cId="0" sldId="258"/>
            <ac:spMk id="4" creationId="{00000000-0000-0000-0000-000000000000}"/>
          </ac:spMkLst>
        </pc:spChg>
        <pc:spChg chg="mod">
          <ac:chgData name="Jesse McNicoll" userId="66ef7eee-aa6d-412b-9a05-849f72b96e32" providerId="ADAL" clId="{EC39BD75-5029-47CE-B8A1-24B67471433C}" dt="2026-10-16T23:59:07.048" v="25" actId="207"/>
          <ac:spMkLst>
            <pc:docMk/>
            <pc:sldMk cId="0" sldId="258"/>
            <ac:spMk id="8" creationId="{00000000-0000-0000-0000-000000000000}"/>
          </ac:spMkLst>
        </pc:spChg>
        <pc:spChg chg="mod">
          <ac:chgData name="Jesse McNicoll" userId="66ef7eee-aa6d-412b-9a05-849f72b96e32" providerId="ADAL" clId="{EC39BD75-5029-47CE-B8A1-24B67471433C}" dt="2026-10-16T23:59:07.048" v="25" actId="207"/>
          <ac:spMkLst>
            <pc:docMk/>
            <pc:sldMk cId="0" sldId="258"/>
            <ac:spMk id="12" creationId="{00000000-0000-0000-0000-000000000000}"/>
          </ac:spMkLst>
        </pc:spChg>
        <pc:spChg chg="mod">
          <ac:chgData name="Jesse McNicoll" userId="66ef7eee-aa6d-412b-9a05-849f72b96e32" providerId="ADAL" clId="{EC39BD75-5029-47CE-B8A1-24B67471433C}" dt="2026-10-16T23:50:11.555" v="21" actId="1076"/>
          <ac:spMkLst>
            <pc:docMk/>
            <pc:sldMk cId="0" sldId="258"/>
            <ac:spMk id="15" creationId="{00000000-0000-0000-0000-000000000000}"/>
          </ac:spMkLst>
        </pc:spChg>
        <pc:spChg chg="mod">
          <ac:chgData name="Jesse McNicoll" userId="66ef7eee-aa6d-412b-9a05-849f72b96e32" providerId="ADAL" clId="{EC39BD75-5029-47CE-B8A1-24B67471433C}" dt="2026-10-16T23:57:28.895" v="24" actId="208"/>
          <ac:spMkLst>
            <pc:docMk/>
            <pc:sldMk cId="0" sldId="258"/>
            <ac:spMk id="16" creationId="{00000000-0000-0000-0000-000000000000}"/>
          </ac:spMkLst>
        </pc:spChg>
        <pc:spChg chg="mod">
          <ac:chgData name="Jesse McNicoll" userId="66ef7eee-aa6d-412b-9a05-849f72b96e32" providerId="ADAL" clId="{EC39BD75-5029-47CE-B8A1-24B67471433C}" dt="2026-10-16T23:50:11.555" v="21" actId="1076"/>
          <ac:spMkLst>
            <pc:docMk/>
            <pc:sldMk cId="0" sldId="258"/>
            <ac:spMk id="17" creationId="{00000000-0000-0000-0000-000000000000}"/>
          </ac:spMkLst>
        </pc:spChg>
      </pc:sldChg>
      <pc:sldChg chg="modSp mod">
        <pc:chgData name="Jesse McNicoll" userId="66ef7eee-aa6d-412b-9a05-849f72b96e32" providerId="ADAL" clId="{EC39BD75-5029-47CE-B8A1-24B67471433C}" dt="2026-10-17T03:36:25.517" v="164" actId="20577"/>
        <pc:sldMkLst>
          <pc:docMk/>
          <pc:sldMk cId="0" sldId="259"/>
        </pc:sldMkLst>
        <pc:spChg chg="mod">
          <ac:chgData name="Jesse McNicoll" userId="66ef7eee-aa6d-412b-9a05-849f72b96e32" providerId="ADAL" clId="{EC39BD75-5029-47CE-B8A1-24B67471433C}" dt="2026-10-17T03:36:25.517" v="164" actId="20577"/>
          <ac:spMkLst>
            <pc:docMk/>
            <pc:sldMk cId="0" sldId="259"/>
            <ac:spMk id="22" creationId="{00000000-0000-0000-0000-000000000000}"/>
          </ac:spMkLst>
        </pc:spChg>
      </pc:sldChg>
      <pc:sldChg chg="modNotesTx">
        <pc:chgData name="Jesse McNicoll" userId="66ef7eee-aa6d-412b-9a05-849f72b96e32" providerId="ADAL" clId="{EC39BD75-5029-47CE-B8A1-24B67471433C}" dt="2026-10-17T03:38:49.722" v="179" actId="20577"/>
        <pc:sldMkLst>
          <pc:docMk/>
          <pc:sldMk cId="0" sldId="261"/>
        </pc:sldMkLst>
      </pc:sldChg>
      <pc:sldChg chg="addSp delSp modSp mod">
        <pc:chgData name="Jesse McNicoll" userId="66ef7eee-aa6d-412b-9a05-849f72b96e32" providerId="ADAL" clId="{EC39BD75-5029-47CE-B8A1-24B67471433C}" dt="2026-10-17T03:41:11.238" v="190" actId="478"/>
        <pc:sldMkLst>
          <pc:docMk/>
          <pc:sldMk cId="0" sldId="262"/>
        </pc:sldMkLst>
        <pc:spChg chg="mod">
          <ac:chgData name="Jesse McNicoll" userId="66ef7eee-aa6d-412b-9a05-849f72b96e32" providerId="ADAL" clId="{EC39BD75-5029-47CE-B8A1-24B67471433C}" dt="2026-10-17T03:39:26.292" v="183" actId="6549"/>
          <ac:spMkLst>
            <pc:docMk/>
            <pc:sldMk cId="0" sldId="262"/>
            <ac:spMk id="6" creationId="{00000000-0000-0000-0000-000000000000}"/>
          </ac:spMkLst>
        </pc:spChg>
        <pc:spChg chg="mod">
          <ac:chgData name="Jesse McNicoll" userId="66ef7eee-aa6d-412b-9a05-849f72b96e32" providerId="ADAL" clId="{EC39BD75-5029-47CE-B8A1-24B67471433C}" dt="2026-10-16T23:59:34.707" v="27" actId="208"/>
          <ac:spMkLst>
            <pc:docMk/>
            <pc:sldMk cId="0" sldId="262"/>
            <ac:spMk id="12" creationId="{00000000-0000-0000-0000-000000000000}"/>
          </ac:spMkLst>
        </pc:spChg>
        <pc:spChg chg="add del mod">
          <ac:chgData name="Jesse McNicoll" userId="66ef7eee-aa6d-412b-9a05-849f72b96e32" providerId="ADAL" clId="{EC39BD75-5029-47CE-B8A1-24B67471433C}" dt="2026-10-17T03:41:11.238" v="190" actId="478"/>
          <ac:spMkLst>
            <pc:docMk/>
            <pc:sldMk cId="0" sldId="262"/>
            <ac:spMk id="14" creationId="{00000000-0000-0000-0000-000000000000}"/>
          </ac:spMkLst>
        </pc:spChg>
        <pc:spChg chg="add del mod">
          <ac:chgData name="Jesse McNicoll" userId="66ef7eee-aa6d-412b-9a05-849f72b96e32" providerId="ADAL" clId="{EC39BD75-5029-47CE-B8A1-24B67471433C}" dt="2026-10-17T03:41:11.238" v="190" actId="478"/>
          <ac:spMkLst>
            <pc:docMk/>
            <pc:sldMk cId="0" sldId="262"/>
            <ac:spMk id="15" creationId="{00000000-0000-0000-0000-000000000000}"/>
          </ac:spMkLst>
        </pc:spChg>
        <pc:spChg chg="add del mod">
          <ac:chgData name="Jesse McNicoll" userId="66ef7eee-aa6d-412b-9a05-849f72b96e32" providerId="ADAL" clId="{EC39BD75-5029-47CE-B8A1-24B67471433C}" dt="2026-10-17T03:41:11.238" v="190" actId="478"/>
          <ac:spMkLst>
            <pc:docMk/>
            <pc:sldMk cId="0" sldId="262"/>
            <ac:spMk id="16" creationId="{00000000-0000-0000-0000-000000000000}"/>
          </ac:spMkLst>
        </pc:spChg>
        <pc:spChg chg="add del">
          <ac:chgData name="Jesse McNicoll" userId="66ef7eee-aa6d-412b-9a05-849f72b96e32" providerId="ADAL" clId="{EC39BD75-5029-47CE-B8A1-24B67471433C}" dt="2026-10-17T03:41:11.238" v="190" actId="478"/>
          <ac:spMkLst>
            <pc:docMk/>
            <pc:sldMk cId="0" sldId="262"/>
            <ac:spMk id="17" creationId="{00000000-0000-0000-0000-000000000000}"/>
          </ac:spMkLst>
        </pc:spChg>
        <pc:spChg chg="add del">
          <ac:chgData name="Jesse McNicoll" userId="66ef7eee-aa6d-412b-9a05-849f72b96e32" providerId="ADAL" clId="{EC39BD75-5029-47CE-B8A1-24B67471433C}" dt="2026-10-17T03:41:11.238" v="190" actId="478"/>
          <ac:spMkLst>
            <pc:docMk/>
            <pc:sldMk cId="0" sldId="262"/>
            <ac:spMk id="18" creationId="{00000000-0000-0000-0000-000000000000}"/>
          </ac:spMkLst>
        </pc:spChg>
      </pc:sldChg>
      <pc:sldChg chg="modSp mod modNotesTx">
        <pc:chgData name="Jesse McNicoll" userId="66ef7eee-aa6d-412b-9a05-849f72b96e32" providerId="ADAL" clId="{EC39BD75-5029-47CE-B8A1-24B67471433C}" dt="2026-10-17T03:43:10.276" v="208" actId="20577"/>
        <pc:sldMkLst>
          <pc:docMk/>
          <pc:sldMk cId="0" sldId="264"/>
        </pc:sldMkLst>
        <pc:spChg chg="mod">
          <ac:chgData name="Jesse McNicoll" userId="66ef7eee-aa6d-412b-9a05-849f72b96e32" providerId="ADAL" clId="{EC39BD75-5029-47CE-B8A1-24B67471433C}" dt="2026-10-17T03:42:06.299" v="207" actId="20577"/>
          <ac:spMkLst>
            <pc:docMk/>
            <pc:sldMk cId="0" sldId="264"/>
            <ac:spMk id="2" creationId="{00000000-0000-0000-0000-000000000000}"/>
          </ac:spMkLst>
        </pc:spChg>
        <pc:spChg chg="mod">
          <ac:chgData name="Jesse McNicoll" userId="66ef7eee-aa6d-412b-9a05-849f72b96e32" providerId="ADAL" clId="{EC39BD75-5029-47CE-B8A1-24B67471433C}" dt="2026-10-17T00:00:13.515" v="31" actId="207"/>
          <ac:spMkLst>
            <pc:docMk/>
            <pc:sldMk cId="0" sldId="264"/>
            <ac:spMk id="4" creationId="{00000000-0000-0000-0000-000000000000}"/>
          </ac:spMkLst>
        </pc:spChg>
        <pc:spChg chg="mod">
          <ac:chgData name="Jesse McNicoll" userId="66ef7eee-aa6d-412b-9a05-849f72b96e32" providerId="ADAL" clId="{EC39BD75-5029-47CE-B8A1-24B67471433C}" dt="2026-10-17T00:00:13.515" v="31" actId="207"/>
          <ac:spMkLst>
            <pc:docMk/>
            <pc:sldMk cId="0" sldId="264"/>
            <ac:spMk id="8" creationId="{00000000-0000-0000-0000-000000000000}"/>
          </ac:spMkLst>
        </pc:spChg>
        <pc:spChg chg="mod">
          <ac:chgData name="Jesse McNicoll" userId="66ef7eee-aa6d-412b-9a05-849f72b96e32" providerId="ADAL" clId="{EC39BD75-5029-47CE-B8A1-24B67471433C}" dt="2026-10-17T00:00:13.515" v="31" actId="207"/>
          <ac:spMkLst>
            <pc:docMk/>
            <pc:sldMk cId="0" sldId="264"/>
            <ac:spMk id="12" creationId="{00000000-0000-0000-0000-000000000000}"/>
          </ac:spMkLst>
        </pc:spChg>
        <pc:spChg chg="mod">
          <ac:chgData name="Jesse McNicoll" userId="66ef7eee-aa6d-412b-9a05-849f72b96e32" providerId="ADAL" clId="{EC39BD75-5029-47CE-B8A1-24B67471433C}" dt="2026-10-17T00:00:13.515" v="31" actId="207"/>
          <ac:spMkLst>
            <pc:docMk/>
            <pc:sldMk cId="0" sldId="264"/>
            <ac:spMk id="16" creationId="{00000000-0000-0000-0000-000000000000}"/>
          </ac:spMkLst>
        </pc:spChg>
      </pc:sldChg>
      <pc:sldChg chg="addSp delSp modSp mod modNotesTx">
        <pc:chgData name="Jesse McNicoll" userId="66ef7eee-aa6d-412b-9a05-849f72b96e32" providerId="ADAL" clId="{EC39BD75-5029-47CE-B8A1-24B67471433C}" dt="2026-10-17T03:50:54.649" v="244" actId="1036"/>
        <pc:sldMkLst>
          <pc:docMk/>
          <pc:sldMk cId="0" sldId="265"/>
        </pc:sldMkLst>
        <pc:spChg chg="mod">
          <ac:chgData name="Jesse McNicoll" userId="66ef7eee-aa6d-412b-9a05-849f72b96e32" providerId="ADAL" clId="{EC39BD75-5029-47CE-B8A1-24B67471433C}" dt="2026-10-17T03:50:28.216" v="213" actId="208"/>
          <ac:spMkLst>
            <pc:docMk/>
            <pc:sldMk cId="0" sldId="265"/>
            <ac:spMk id="4" creationId="{00000000-0000-0000-0000-000000000000}"/>
          </ac:spMkLst>
        </pc:spChg>
        <pc:spChg chg="del mod">
          <ac:chgData name="Jesse McNicoll" userId="66ef7eee-aa6d-412b-9a05-849f72b96e32" providerId="ADAL" clId="{EC39BD75-5029-47CE-B8A1-24B67471433C}" dt="2026-10-17T03:50:17.393" v="211" actId="21"/>
          <ac:spMkLst>
            <pc:docMk/>
            <pc:sldMk cId="0" sldId="265"/>
            <ac:spMk id="5" creationId="{00000000-0000-0000-0000-000000000000}"/>
          </ac:spMkLst>
        </pc:spChg>
        <pc:spChg chg="mod">
          <ac:chgData name="Jesse McNicoll" userId="66ef7eee-aa6d-412b-9a05-849f72b96e32" providerId="ADAL" clId="{EC39BD75-5029-47CE-B8A1-24B67471433C}" dt="2026-10-17T03:50:28.216" v="213" actId="208"/>
          <ac:spMkLst>
            <pc:docMk/>
            <pc:sldMk cId="0" sldId="265"/>
            <ac:spMk id="9" creationId="{00000000-0000-0000-0000-000000000000}"/>
          </ac:spMkLst>
        </pc:spChg>
        <pc:spChg chg="del">
          <ac:chgData name="Jesse McNicoll" userId="66ef7eee-aa6d-412b-9a05-849f72b96e32" providerId="ADAL" clId="{EC39BD75-5029-47CE-B8A1-24B67471433C}" dt="2026-10-17T03:50:17.393" v="211" actId="21"/>
          <ac:spMkLst>
            <pc:docMk/>
            <pc:sldMk cId="0" sldId="265"/>
            <ac:spMk id="10" creationId="{00000000-0000-0000-0000-000000000000}"/>
          </ac:spMkLst>
        </pc:spChg>
        <pc:spChg chg="mod">
          <ac:chgData name="Jesse McNicoll" userId="66ef7eee-aa6d-412b-9a05-849f72b96e32" providerId="ADAL" clId="{EC39BD75-5029-47CE-B8A1-24B67471433C}" dt="2026-10-17T03:50:28.216" v="213" actId="208"/>
          <ac:spMkLst>
            <pc:docMk/>
            <pc:sldMk cId="0" sldId="265"/>
            <ac:spMk id="14" creationId="{00000000-0000-0000-0000-000000000000}"/>
          </ac:spMkLst>
        </pc:spChg>
        <pc:spChg chg="del">
          <ac:chgData name="Jesse McNicoll" userId="66ef7eee-aa6d-412b-9a05-849f72b96e32" providerId="ADAL" clId="{EC39BD75-5029-47CE-B8A1-24B67471433C}" dt="2026-10-17T03:50:17.393" v="211" actId="21"/>
          <ac:spMkLst>
            <pc:docMk/>
            <pc:sldMk cId="0" sldId="265"/>
            <ac:spMk id="15" creationId="{00000000-0000-0000-0000-000000000000}"/>
          </ac:spMkLst>
        </pc:spChg>
        <pc:spChg chg="mod">
          <ac:chgData name="Jesse McNicoll" userId="66ef7eee-aa6d-412b-9a05-849f72b96e32" providerId="ADAL" clId="{EC39BD75-5029-47CE-B8A1-24B67471433C}" dt="2026-10-17T03:50:28.216" v="213" actId="208"/>
          <ac:spMkLst>
            <pc:docMk/>
            <pc:sldMk cId="0" sldId="265"/>
            <ac:spMk id="19" creationId="{00000000-0000-0000-0000-000000000000}"/>
          </ac:spMkLst>
        </pc:spChg>
        <pc:spChg chg="del">
          <ac:chgData name="Jesse McNicoll" userId="66ef7eee-aa6d-412b-9a05-849f72b96e32" providerId="ADAL" clId="{EC39BD75-5029-47CE-B8A1-24B67471433C}" dt="2026-10-17T03:50:17.393" v="211" actId="21"/>
          <ac:spMkLst>
            <pc:docMk/>
            <pc:sldMk cId="0" sldId="265"/>
            <ac:spMk id="20" creationId="{00000000-0000-0000-0000-000000000000}"/>
          </ac:spMkLst>
        </pc:spChg>
        <pc:spChg chg="add mod">
          <ac:chgData name="Jesse McNicoll" userId="66ef7eee-aa6d-412b-9a05-849f72b96e32" providerId="ADAL" clId="{EC39BD75-5029-47CE-B8A1-24B67471433C}" dt="2026-10-17T03:50:54.649" v="244" actId="1036"/>
          <ac:spMkLst>
            <pc:docMk/>
            <pc:sldMk cId="0" sldId="265"/>
            <ac:spMk id="32" creationId="{EC0B29E8-D0F1-63BE-7861-F2807571D8C7}"/>
          </ac:spMkLst>
        </pc:spChg>
        <pc:spChg chg="add mod">
          <ac:chgData name="Jesse McNicoll" userId="66ef7eee-aa6d-412b-9a05-849f72b96e32" providerId="ADAL" clId="{EC39BD75-5029-47CE-B8A1-24B67471433C}" dt="2026-10-17T03:50:54.649" v="244" actId="1036"/>
          <ac:spMkLst>
            <pc:docMk/>
            <pc:sldMk cId="0" sldId="265"/>
            <ac:spMk id="34" creationId="{34C59681-9D41-D5B3-0A89-B6E153881849}"/>
          </ac:spMkLst>
        </pc:spChg>
        <pc:spChg chg="add mod">
          <ac:chgData name="Jesse McNicoll" userId="66ef7eee-aa6d-412b-9a05-849f72b96e32" providerId="ADAL" clId="{EC39BD75-5029-47CE-B8A1-24B67471433C}" dt="2026-10-17T03:50:54.649" v="244" actId="1036"/>
          <ac:spMkLst>
            <pc:docMk/>
            <pc:sldMk cId="0" sldId="265"/>
            <ac:spMk id="36" creationId="{735A7A24-ECDE-F2D9-4F0E-D67C45B14E04}"/>
          </ac:spMkLst>
        </pc:spChg>
        <pc:spChg chg="add mod">
          <ac:chgData name="Jesse McNicoll" userId="66ef7eee-aa6d-412b-9a05-849f72b96e32" providerId="ADAL" clId="{EC39BD75-5029-47CE-B8A1-24B67471433C}" dt="2026-10-17T03:50:54.649" v="244" actId="1036"/>
          <ac:spMkLst>
            <pc:docMk/>
            <pc:sldMk cId="0" sldId="265"/>
            <ac:spMk id="38" creationId="{C3B7A031-B8B9-4EDB-92E6-B9D639F2AE2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6716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6 to 7 minutes in total. Timings are a guide; adjust to suit.
[0:00 - 0:30] Opening
"Tonight we are bringing forward the draft Anti-Racism Strategy for your endorsement to go on public exhibition. In this briefing I will cover what the strategy does, what it commits council to, what it costs, and the questions you are most likely to be asked. Then I will take questions."
Replace the highlighted placeholders with your council's details before presenting. This deck is unbranded - apply your council's template, colours and logo if you wish.</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[0:30 - 1:15] The decision
Be explicit about the stage. Most questions in the room come from councillors thinking they are voting on the final document.
"Endorsing for exhibition is not adoption. It puts the draft in front of the community for [number] days. Submissions come back to you with a further report, and you can change the strategy then."
If asked why now: the resolution to prepare the strategy was made on [date], and the draft responds to that.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[1:15 - 2:00] Why now
Three numbers and a national ask. Don't read all three aloud - pick the one that will resonate with your council.
The 15% figure is the important one for the "is there a problem here?" question: most racism is never reported, so an absence of complaints to council is not evidence of an absence of racism.
[Optional] If you have local evidence - community survey results, engagement findings, reports from local organisations - add it here and lead with it instead.
Sources: Scanlon Institute, Mapping Social Cohesion 2025; Peucker and others, Victoria University, 2025; Jumbunna Institute, UTS, Call It Out Annual Report 2024-25.</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[2:00 - 2:45] What it is
Four things to land:
1. Ten years with four-year action plans. The long frame signals this is not a one-term project; the action plans keep it current and let each new Council set its own priorities.
2. All forms of racism in one document, with Pillar 1 dedicated to First Nations peoples - consistent with the National Anti-Racism Framework.
3. Every action is accountable: a named lead team, a timeframe, an indicative cost and a measure.
4. It is based on a model template written for Australian councils, so it is not starting from a blank page and it can be compared with what other councils are doing.</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[2:45 - 3:20] The pillars
Walk these quickly - one sentence each at most. The point is coverage, not detail.
Two to emphasise:
Pillar 1 complements the [Reconciliation Action Plan]; where an action already sits in the RAP it is not repeated here. That answers the duplication question before it is asked.
Pillar 2 is council looking at itself first - workplace, training, procurement. Councillors sometimes expect a strategy that is only about the community; this one starts at home.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[3:20 - 4:10] Commitments, including cost
This is the slide councillors will ask about, so do not rush the cost line.
"Most of these actions are about doing what we already do differently, not doing more. [number] of the [number] actions sit inside existing budgets. The additional ask is [$] across four years, and it comes to you through the budget process, not tonight."
Also flag: officers will seek state and federal grants where available.
If pressed on whether the strategy will actually be delivered: actions go into council's [delivery program / operational plan], each has a named lead team, and progress is reported to Council annually.</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[4:10 - 4:50] Two definitions, one test
This is the slide that prevents the longest debate in the room.
"The strategy uses two definitions: the Human Rights Commission’s definition of racism, and one common definition of racism against a community. It does not have a separate section, or a different definition, for each community. That means no community has to argue for its place in the document, and council is not put in the position of ranking forms of racism."
The quoted sentence is deliberate and sits in the strategy itself. It lets council name racism against a community without taking a position on any overseas conflict. If a councillor asks whether the strategy takes a side: it does not - it is about how people here are treated.
If council has already adopted a definition or position: it is listed in Section 3.3 and is not overridden.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[4:50 - 5:25] The response process
This answers "what happens if there is a spike in racism against one community?" - the question councils are most often caught by.
Four steps: notice, listen, act, report. All four use actions that are already in the plan and already funded, so council does not need to write a new strategy or wait for a report every time circumstances change.
Worth saying plainly: this is a process, not a promise about any particular event. What council does depends on what the affected community says would help - which is why "listen" comes before "act".</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[5:25 - 6:00] Anticipated questions
Don't read this slide out. Leave it on screen and offer to take questions - it does its work as </a:t>
            </a:r>
            <a:r>
              <a:rPr lang="en-US"/>
              <a:t>a prompt.</a:t>
            </a:r>
            <a:r>
              <a:rPr lang="en-US" dirty="0"/>
              <a:t>
Three more from the handout, if they come up:
"What if racism rises against one community?" - the four steps on the previous slide.
"We have already adopted a position. Does this override it?" - No. Section 3.3 lists it and it continues to apply.
"Does it take a position on overseas conflicts?" - No. It is about how people here are treated.
The full set is in the one-page councillor briefing, which can be circulated with the business paper.</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[6:00 - 6:30] Close
"If Council endorses the draft tonight, it will be put on exhibition for [number] days. Officers will report back in [month] with every submission summarised, and you can change the strategy before you adopt it."
Then stop and take questions.
Final reminder for the presenter: replace every highlighted placeholder, and delete any slide your council does not need. Slides 7 and 8 are the two most useful to keep if you have to cut the briefing short.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_DARK">
    <p:bg>
      <p:bgPr>
        <a:solidFill>
          <a:srgbClr val="14263E"/>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94360" y="1783080"/>
            <a:ext cx="9692640" cy="2103120"/>
          </a:xfrm>
          <a:prstGeom prst="rect">
            <a:avLst/>
          </a:prstGeom>
          <a:noFill/>
          <a:ln/>
        </p:spPr>
        <p:txBody>
          <a:bodyPr wrap="square" rtlCol="0"/>
          <a:lstStyle>
            <a:lvl1pPr marL="0" indent="0" algn="l">
              <a:lnSpc>
                <a:spcPct val="95000"/>
              </a:lnSpc>
              <a:buNone/>
              <a:defRPr lang="en-US" sz="3800" b="1" dirty="0">
                <a:solidFill>
                  <a:srgbClr val="FFFFFF"/>
                </a:solidFill>
                <a:latin typeface="Cambria" pitchFamily="34" charset="0"/>
                <a:ea typeface="Cambria" pitchFamily="34" charset="-122"/>
                <a:cs typeface="Cambria" pitchFamily="34" charset="-120"/>
              </a:defRPr>
            </a:lvl1pPr>
          </a:lstStyle>
          <a:p>
            <a:pPr marL="0" indent="0" algn="l">
              <a:lnSpc>
                <a:spcPct val="95000"/>
              </a:lnSpc>
              <a:buNone/>
            </a:pPr>
            <a:r>
              <a:rPr lang="en-US" sz="3800" b="1" dirty="0">
                <a:solidFill>
                  <a:srgbClr val="FFFFFF"/>
                </a:solidFill>
                <a:latin typeface="Cambria" pitchFamily="34" charset="0"/>
                <a:ea typeface="Cambria" pitchFamily="34" charset="-122"/>
                <a:cs typeface="Cambria" pitchFamily="34" charset="-120"/>
              </a:rPr>
              <a:t> </a:t>
            </a:r>
            <a:endParaRPr lang="en-US" sz="3800" dirty="0"/>
          </a:p>
        </p:txBody>
      </p:sp>
      <p:sp>
        <p:nvSpPr>
          <p:cNvPr id="3" name="Text 0"/>
          <p:cNvSpPr>
            <a:spLocks noGrp="1"/>
          </p:cNvSpPr>
          <p:nvPr>
            <p:ph type="body" idx="101" hasCustomPrompt="1"/>
          </p:nvPr>
        </p:nvSpPr>
        <p:spPr>
          <a:xfrm>
            <a:off x="594360" y="3931920"/>
            <a:ext cx="9692640" cy="731520"/>
          </a:xfrm>
          <a:prstGeom prst="rect">
            <a:avLst/>
          </a:prstGeom>
          <a:noFill/>
          <a:ln/>
        </p:spPr>
        <p:txBody>
          <a:bodyPr wrap="square" rtlCol="0"/>
          <a:lstStyle>
            <a:lvl1pPr marL="0" indent="0">
              <a:buNone/>
              <a:defRPr lang="en-US" sz="1700" dirty="0">
                <a:solidFill>
                  <a:srgbClr val="E6ECF3"/>
                </a:solidFill>
                <a:latin typeface="Calibri" pitchFamily="34" charset="0"/>
                <a:ea typeface="Calibri" pitchFamily="34" charset="-122"/>
                <a:cs typeface="Calibri" pitchFamily="34" charset="-120"/>
              </a:defRPr>
            </a:lvl1pPr>
          </a:lstStyle>
          <a:p>
            <a:pPr marL="0" indent="0">
              <a:buNone/>
            </a:pPr>
            <a:r>
              <a:rPr lang="en-US" sz="1700" dirty="0">
                <a:solidFill>
                  <a:srgbClr val="E6ECF3"/>
                </a:solidFill>
                <a:latin typeface="Calibri" pitchFamily="34" charset="0"/>
                <a:ea typeface="Calibri" pitchFamily="34" charset="-122"/>
                <a:cs typeface="Calibri" pitchFamily="34" charset="-120"/>
              </a:rPr>
              <a:t> </a:t>
            </a:r>
            <a:endParaRPr lang="en-US" sz="1700" dirty="0"/>
          </a:p>
        </p:txBody>
      </p:sp>
      <p:sp>
        <p:nvSpPr>
          <p:cNvPr id="4" name="Text 0"/>
          <p:cNvSpPr>
            <a:spLocks noGrp="1"/>
          </p:cNvSpPr>
          <p:nvPr>
            <p:ph type="body" idx="102" hasCustomPrompt="1"/>
          </p:nvPr>
        </p:nvSpPr>
        <p:spPr>
          <a:xfrm>
            <a:off x="594360" y="4983480"/>
            <a:ext cx="9692640" cy="548640"/>
          </a:xfrm>
          <a:prstGeom prst="rect">
            <a:avLst/>
          </a:prstGeom>
          <a:noFill/>
          <a:ln/>
        </p:spPr>
        <p:txBody>
          <a:bodyPr wrap="square" rtlCol="0"/>
          <a:lstStyle>
            <a:lvl1pPr marL="0" indent="0">
              <a:buNone/>
              <a:defRPr lang="en-US" sz="1300" dirty="0">
                <a:solidFill>
                  <a:srgbClr val="B9C6D4"/>
                </a:solidFill>
                <a:latin typeface="Calibri" pitchFamily="34" charset="0"/>
                <a:ea typeface="Calibri" pitchFamily="34" charset="-122"/>
                <a:cs typeface="Calibri" pitchFamily="34" charset="-120"/>
              </a:defRPr>
            </a:lvl1pPr>
          </a:lstStyle>
          <a:p>
            <a:pPr marL="0" indent="0">
              <a:buNone/>
            </a:pPr>
            <a:r>
              <a:rPr lang="en-US" sz="1300" dirty="0">
                <a:solidFill>
                  <a:srgbClr val="B9C6D4"/>
                </a:solidFill>
                <a:latin typeface="Calibri" pitchFamily="34" charset="0"/>
                <a:ea typeface="Calibri" pitchFamily="34" charset="-122"/>
                <a:cs typeface="Calibri" pitchFamily="34" charset="-120"/>
              </a:rPr>
              <a:t> </a:t>
            </a:r>
            <a:endParaRPr lang="en-US" sz="13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94360" y="6382512"/>
            <a:ext cx="6400800" cy="274320"/>
          </a:xfrm>
          <a:prstGeom prst="rect">
            <a:avLst/>
          </a:prstGeom>
          <a:noFill/>
          <a:ln/>
        </p:spPr>
        <p:txBody>
          <a:bodyPr wrap="square" lIns="0" tIns="0" rIns="0" bIns="0" rtlCol="0" anchor="ctr"/>
          <a:lstStyle/>
          <a:p>
            <a:pPr marL="0" indent="0">
              <a:buNone/>
            </a:pPr>
            <a:r>
              <a:rPr lang="en-US" sz="950" dirty="0">
                <a:solidFill>
                  <a:srgbClr val="5A6878"/>
                </a:solidFill>
                <a:latin typeface="Calibri" pitchFamily="34" charset="0"/>
                <a:ea typeface="Calibri" pitchFamily="34" charset="-122"/>
                <a:cs typeface="Calibri" pitchFamily="34" charset="-120"/>
              </a:rPr>
              <a:t>Anti-Racism Strategy · councillor briefing</a:t>
            </a:r>
            <a:endParaRPr lang="en-US" sz="950" dirty="0"/>
          </a:p>
        </p:txBody>
      </p:sp>
      <p:sp>
        <p:nvSpPr>
          <p:cNvPr id="3" name="Text 1"/>
          <p:cNvSpPr>
            <a:spLocks noGrp="1"/>
          </p:cNvSpPr>
          <p:nvPr>
            <p:ph type="title" idx="101" hasCustomPrompt="1"/>
          </p:nvPr>
        </p:nvSpPr>
        <p:spPr>
          <a:xfrm>
            <a:off x="594360" y="402336"/>
            <a:ext cx="11002975" cy="749808"/>
          </a:xfrm>
          <a:prstGeom prst="rect">
            <a:avLst/>
          </a:prstGeom>
          <a:noFill/>
          <a:ln/>
        </p:spPr>
        <p:txBody>
          <a:bodyPr wrap="square" rtlCol="0"/>
          <a:lstStyle>
            <a:lvl1pPr marL="0" indent="0" algn="l">
              <a:buNone/>
              <a:defRPr lang="en-US" sz="3000" b="1" dirty="0">
                <a:solidFill>
                  <a:srgbClr val="1F3A5F"/>
                </a:solidFill>
                <a:latin typeface="Cambria" pitchFamily="34" charset="0"/>
                <a:ea typeface="Cambria" pitchFamily="34" charset="-122"/>
                <a:cs typeface="Cambria" pitchFamily="34" charset="-120"/>
              </a:defRPr>
            </a:lvl1pPr>
          </a:lstStyle>
          <a:p>
            <a:pPr marL="0" indent="0" algn="l">
              <a:buNone/>
            </a:pPr>
            <a:r>
              <a:rPr lang="en-US" sz="3000" b="1" dirty="0">
                <a:solidFill>
                  <a:srgbClr val="1F3A5F"/>
                </a:solidFill>
                <a:latin typeface="Cambria" pitchFamily="34" charset="0"/>
                <a:ea typeface="Cambria" pitchFamily="34" charset="-122"/>
                <a:cs typeface="Cambria" pitchFamily="34" charset="-120"/>
              </a:rPr>
              <a:t> </a:t>
            </a:r>
            <a:endParaRPr lang="en-US" sz="3000" dirty="0"/>
          </a:p>
        </p:txBody>
      </p:sp>
      <p:sp>
        <p:nvSpPr>
          <p:cNvPr id="4" name="Text 1"/>
          <p:cNvSpPr>
            <a:spLocks noGrp="1"/>
          </p:cNvSpPr>
          <p:nvPr>
            <p:ph type="body" idx="102" hasCustomPrompt="1"/>
          </p:nvPr>
        </p:nvSpPr>
        <p:spPr>
          <a:xfrm>
            <a:off x="594360" y="1298448"/>
            <a:ext cx="11002975" cy="4846320"/>
          </a:xfrm>
          <a:prstGeom prst="rect">
            <a:avLst/>
          </a:prstGeom>
          <a:noFill/>
          <a:ln/>
        </p:spPr>
        <p:txBody>
          <a:bodyPr wrap="square" rtlCol="0"/>
          <a:lstStyle>
            <a:lvl1pPr marL="0" indent="0">
              <a:buNone/>
              <a:defRPr lang="en-US" sz="1500" dirty="0">
                <a:solidFill>
                  <a:srgbClr val="1C2430"/>
                </a:solidFill>
                <a:latin typeface="Calibri" pitchFamily="34" charset="0"/>
                <a:ea typeface="Calibri" pitchFamily="34" charset="-122"/>
                <a:cs typeface="Calibri" pitchFamily="34" charset="-120"/>
              </a:defRPr>
            </a:lvl1pPr>
          </a:lstStyle>
          <a:p>
            <a:pPr marL="0" indent="0">
              <a:buNone/>
            </a:pPr>
            <a:r>
              <a:rPr lang="en-US" sz="1500" dirty="0">
                <a:solidFill>
                  <a:srgbClr val="1C2430"/>
                </a:solidFill>
                <a:latin typeface="Calibri" pitchFamily="34" charset="0"/>
                <a:ea typeface="Calibri" pitchFamily="34" charset="-122"/>
                <a:cs typeface="Calibri" pitchFamily="34" charset="-120"/>
              </a:rPr>
              <a:t> </a:t>
            </a:r>
            <a:endParaRPr lang="en-US" sz="1500" dirty="0"/>
          </a:p>
        </p:txBody>
      </p:sp>
      <p:sp>
        <p:nvSpPr>
          <p:cNvPr id="25" name="Slide Number Placeholder 0"/>
          <p:cNvSpPr>
            <a:spLocks noGrp="1"/>
          </p:cNvSpPr>
          <p:nvPr>
            <p:ph type="sldNum" sz="quarter" idx="4294967295"/>
          </p:nvPr>
        </p:nvSpPr>
        <p:spPr>
          <a:xfrm>
            <a:off x="11384280" y="6382512"/>
            <a:ext cx="457200" cy="274320"/>
          </a:xfrm>
          <a:prstGeom prst="rect">
            <a:avLst/>
          </a:prstGeom>
          <a:extLst>
            <a:ext uri="{C572A759-6A51-4108-AA02-DFA0A04FC94B}">
              <ma14:wrappingTextBoxFlag xmlns="" xmlns:ma14="http://schemas.microsoft.com/office/mac/drawingml/2011/main" val="0"/>
            </a:ext>
          </a:extLst>
        </p:spPr>
        <p:txBody>
          <a:bodyPr/>
          <a:lstStyle>
            <a:lvl1pPr>
              <a:defRPr sz="950">
                <a:solidFill>
                  <a:srgbClr val="5A6878"/>
                </a:solidFill>
                <a:latin typeface="Calibri"/>
                <a:ea typeface="Calibri"/>
                <a:cs typeface="Calibri"/>
              </a:defRPr>
            </a:lvl1pPr>
          </a:lstStyle>
          <a:p>
            <a:pPr algn="r"/>
            <a:fld id="{F7021451-1387-4CA6-816F-3879F97B5CBC}" type="slidenum">
              <a:rPr lang="en-US" b="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ANVAS">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94360" y="6382512"/>
            <a:ext cx="6400800" cy="274320"/>
          </a:xfrm>
          <a:prstGeom prst="rect">
            <a:avLst/>
          </a:prstGeom>
          <a:noFill/>
          <a:ln/>
        </p:spPr>
        <p:txBody>
          <a:bodyPr wrap="square" lIns="0" tIns="0" rIns="0" bIns="0" rtlCol="0" anchor="ctr"/>
          <a:lstStyle/>
          <a:p>
            <a:pPr marL="0" indent="0">
              <a:buNone/>
            </a:pPr>
            <a:r>
              <a:rPr lang="en-US" sz="950" dirty="0">
                <a:solidFill>
                  <a:srgbClr val="5A6878"/>
                </a:solidFill>
                <a:latin typeface="Calibri" pitchFamily="34" charset="0"/>
                <a:ea typeface="Calibri" pitchFamily="34" charset="-122"/>
                <a:cs typeface="Calibri" pitchFamily="34" charset="-120"/>
              </a:rPr>
              <a:t>Anti-Racism Strategy · councillor briefing</a:t>
            </a:r>
            <a:endParaRPr lang="en-US" sz="950" dirty="0"/>
          </a:p>
        </p:txBody>
      </p:sp>
      <p:sp>
        <p:nvSpPr>
          <p:cNvPr id="3" name="Text 1"/>
          <p:cNvSpPr>
            <a:spLocks noGrp="1"/>
          </p:cNvSpPr>
          <p:nvPr>
            <p:ph type="title" idx="101" hasCustomPrompt="1"/>
          </p:nvPr>
        </p:nvSpPr>
        <p:spPr>
          <a:xfrm>
            <a:off x="594360" y="402336"/>
            <a:ext cx="11002975" cy="749808"/>
          </a:xfrm>
          <a:prstGeom prst="rect">
            <a:avLst/>
          </a:prstGeom>
          <a:noFill/>
          <a:ln/>
        </p:spPr>
        <p:txBody>
          <a:bodyPr wrap="square" rtlCol="0"/>
          <a:lstStyle>
            <a:lvl1pPr marL="0" indent="0" algn="l">
              <a:buNone/>
              <a:defRPr lang="en-US" sz="3000" b="1" dirty="0">
                <a:solidFill>
                  <a:srgbClr val="1F3A5F"/>
                </a:solidFill>
                <a:latin typeface="Cambria" pitchFamily="34" charset="0"/>
                <a:ea typeface="Cambria" pitchFamily="34" charset="-122"/>
                <a:cs typeface="Cambria" pitchFamily="34" charset="-120"/>
              </a:defRPr>
            </a:lvl1pPr>
          </a:lstStyle>
          <a:p>
            <a:pPr marL="0" indent="0" algn="l">
              <a:buNone/>
            </a:pPr>
            <a:r>
              <a:rPr lang="en-US" sz="3000" b="1" dirty="0">
                <a:solidFill>
                  <a:srgbClr val="1F3A5F"/>
                </a:solidFill>
                <a:latin typeface="Cambria" pitchFamily="34" charset="0"/>
                <a:ea typeface="Cambria" pitchFamily="34" charset="-122"/>
                <a:cs typeface="Cambria" pitchFamily="34" charset="-120"/>
              </a:rPr>
              <a:t> </a:t>
            </a:r>
            <a:endParaRPr lang="en-US" sz="3000" dirty="0"/>
          </a:p>
        </p:txBody>
      </p:sp>
      <p:sp>
        <p:nvSpPr>
          <p:cNvPr id="25" name="Slide Number Placeholder 0"/>
          <p:cNvSpPr>
            <a:spLocks noGrp="1"/>
          </p:cNvSpPr>
          <p:nvPr>
            <p:ph type="sldNum" sz="quarter" idx="4294967295"/>
          </p:nvPr>
        </p:nvSpPr>
        <p:spPr>
          <a:xfrm>
            <a:off x="11384280" y="6382512"/>
            <a:ext cx="457200" cy="274320"/>
          </a:xfrm>
          <a:prstGeom prst="rect">
            <a:avLst/>
          </a:prstGeom>
          <a:extLst>
            <a:ext uri="{C572A759-6A51-4108-AA02-DFA0A04FC94B}">
              <ma14:wrappingTextBoxFlag xmlns="" xmlns:ma14="http://schemas.microsoft.com/office/mac/drawingml/2011/main" val="0"/>
            </a:ext>
          </a:extLst>
        </p:spPr>
        <p:txBody>
          <a:bodyPr/>
          <a:lstStyle>
            <a:lvl1pPr>
              <a:defRPr sz="950">
                <a:solidFill>
                  <a:srgbClr val="5A6878"/>
                </a:solidFill>
                <a:latin typeface="Calibri"/>
                <a:ea typeface="Calibri"/>
                <a:cs typeface="Calibri"/>
              </a:defRPr>
            </a:lvl1pPr>
          </a:lstStyle>
          <a:p>
            <a:pPr algn="r"/>
            <a:fld id="{F7021451-1387-4CA6-816F-3879F97B5CBC}" type="slidenum">
              <a:rPr lang="en-US" b="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ANVAS_DARK">
    <p:bg>
      <p:bgPr>
        <a:solidFill>
          <a:srgbClr val="14263E"/>
        </a:solidFill>
        <a:effectLst/>
      </p:bgPr>
    </p:bg>
    <p:spTree>
      <p:nvGrpSpPr>
        <p:cNvPr id="1" name=""/>
        <p:cNvGrpSpPr/>
        <p:nvPr/>
      </p:nvGrpSpPr>
      <p:grpSpPr>
        <a:xfrm>
          <a:off x="0" y="0"/>
          <a:ext cx="0" cy="0"/>
          <a:chOff x="0" y="0"/>
          <a:chExt cx="0" cy="0"/>
        </a:xfrm>
      </p:grpSpPr>
      <p:sp>
        <p:nvSpPr>
          <p:cNvPr id="2" name="Text 0"/>
          <p:cNvSpPr txBox="1"/>
          <p:nvPr/>
        </p:nvSpPr>
        <p:spPr>
          <a:xfrm>
            <a:off x="594360" y="6382512"/>
            <a:ext cx="6400800" cy="274320"/>
          </a:xfrm>
          <a:prstGeom prst="rect">
            <a:avLst/>
          </a:prstGeom>
          <a:noFill/>
          <a:ln/>
        </p:spPr>
        <p:txBody>
          <a:bodyPr wrap="square" lIns="0" tIns="0" rIns="0" bIns="0" rtlCol="0" anchor="ctr"/>
          <a:lstStyle/>
          <a:p>
            <a:pPr marL="0" indent="0">
              <a:buNone/>
            </a:pPr>
            <a:r>
              <a:rPr lang="en-US" sz="950" dirty="0">
                <a:solidFill>
                  <a:srgbClr val="B9C6D4"/>
                </a:solidFill>
                <a:latin typeface="Calibri" pitchFamily="34" charset="0"/>
                <a:ea typeface="Calibri" pitchFamily="34" charset="-122"/>
                <a:cs typeface="Calibri" pitchFamily="34" charset="-120"/>
              </a:rPr>
              <a:t>Anti-Racism Strategy · councillor briefing</a:t>
            </a:r>
            <a:endParaRPr lang="en-US" sz="950" dirty="0"/>
          </a:p>
        </p:txBody>
      </p:sp>
      <p:sp>
        <p:nvSpPr>
          <p:cNvPr id="3" name="Text 1"/>
          <p:cNvSpPr>
            <a:spLocks noGrp="1"/>
          </p:cNvSpPr>
          <p:nvPr>
            <p:ph type="title" idx="101" hasCustomPrompt="1"/>
          </p:nvPr>
        </p:nvSpPr>
        <p:spPr>
          <a:xfrm>
            <a:off x="594360" y="402336"/>
            <a:ext cx="11002975" cy="749808"/>
          </a:xfrm>
          <a:prstGeom prst="rect">
            <a:avLst/>
          </a:prstGeom>
          <a:noFill/>
          <a:ln/>
        </p:spPr>
        <p:txBody>
          <a:bodyPr wrap="square" rtlCol="0"/>
          <a:lstStyle>
            <a:lvl1pPr marL="0" indent="0" algn="l">
              <a:buNone/>
              <a:defRPr lang="en-US" sz="3000" b="1" dirty="0">
                <a:solidFill>
                  <a:srgbClr val="FFFFFF"/>
                </a:solidFill>
                <a:latin typeface="Cambria" pitchFamily="34" charset="0"/>
                <a:ea typeface="Cambria" pitchFamily="34" charset="-122"/>
                <a:cs typeface="Cambria" pitchFamily="34" charset="-120"/>
              </a:defRPr>
            </a:lvl1pPr>
          </a:lstStyle>
          <a:p>
            <a:pPr marL="0" indent="0" algn="l">
              <a:buNone/>
            </a:pPr>
            <a:r>
              <a:rPr lang="en-US" sz="3000" b="1" dirty="0">
                <a:solidFill>
                  <a:srgbClr val="FFFFFF"/>
                </a:solidFill>
                <a:latin typeface="Cambria" pitchFamily="34" charset="0"/>
                <a:ea typeface="Cambria" pitchFamily="34" charset="-122"/>
                <a:cs typeface="Cambria" pitchFamily="34" charset="-120"/>
              </a:rPr>
              <a:t> </a:t>
            </a:r>
            <a:endParaRPr lang="en-US" sz="3000" dirty="0"/>
          </a:p>
        </p:txBody>
      </p:sp>
      <p:sp>
        <p:nvSpPr>
          <p:cNvPr id="25" name="Slide Number Placeholder 0"/>
          <p:cNvSpPr>
            <a:spLocks noGrp="1"/>
          </p:cNvSpPr>
          <p:nvPr>
            <p:ph type="sldNum" sz="quarter" idx="4294967295"/>
          </p:nvPr>
        </p:nvSpPr>
        <p:spPr>
          <a:xfrm>
            <a:off x="11384280" y="6382512"/>
            <a:ext cx="457200" cy="274320"/>
          </a:xfrm>
          <a:prstGeom prst="rect">
            <a:avLst/>
          </a:prstGeom>
          <a:extLst>
            <a:ext uri="{C572A759-6A51-4108-AA02-DFA0A04FC94B}">
              <ma14:wrappingTextBoxFlag xmlns="" xmlns:ma14="http://schemas.microsoft.com/office/mac/drawingml/2011/main" val="0"/>
            </a:ext>
          </a:extLst>
        </p:spPr>
        <p:txBody>
          <a:bodyPr/>
          <a:lstStyle>
            <a:lvl1pPr>
              <a:defRPr sz="950">
                <a:solidFill>
                  <a:srgbClr val="B9C6D4"/>
                </a:solidFill>
                <a:latin typeface="Calibri"/>
                <a:ea typeface="Calibri"/>
                <a:cs typeface="Calibri"/>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382512"/>
            <a:ext cx="457200" cy="274320"/>
          </a:xfrm>
          <a:prstGeom prst="rect">
            <a:avLst/>
          </a:prstGeom>
          <a:extLst>
            <a:ext uri="{C572A759-6A51-4108-AA02-DFA0A04FC94B}">
              <ma14:wrappingTextBoxFlag xmlns="" xmlns:ma14="http://schemas.microsoft.com/office/mac/drawingml/2011/main" val="0"/>
            </a:ext>
          </a:extLst>
        </p:spPr>
        <p:txBody>
          <a:bodyPr/>
          <a:lstStyle>
            <a:lvl1pPr>
              <a:defRPr sz="950">
                <a:solidFill>
                  <a:srgbClr val="5A6878"/>
                </a:solidFill>
                <a:latin typeface="Calibri"/>
                <a:ea typeface="Calibri"/>
                <a:cs typeface="Calibri"/>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94360" y="1783080"/>
            <a:ext cx="9692640" cy="2103120"/>
          </a:xfrm>
          <a:prstGeom prst="rect">
            <a:avLst/>
          </a:prstGeom>
          <a:noFill/>
          <a:ln/>
        </p:spPr>
        <p:txBody>
          <a:bodyPr wrap="square" lIns="0" tIns="0" rIns="0" bIns="0" rtlCol="0" anchor="b"/>
          <a:lstStyle/>
          <a:p>
            <a:pPr marL="0" indent="0" algn="l">
              <a:lnSpc>
                <a:spcPct val="95000"/>
              </a:lnSpc>
              <a:buNone/>
            </a:pPr>
            <a:r>
              <a:rPr lang="en-US" sz="3800" b="1" dirty="0">
                <a:solidFill>
                  <a:srgbClr val="1C2430"/>
                </a:solidFill>
                <a:highlight>
                  <a:srgbClr val="FFF200"/>
                </a:highlight>
                <a:latin typeface="Cambria" pitchFamily="34" charset="0"/>
                <a:ea typeface="Cambria" pitchFamily="34" charset="-122"/>
                <a:cs typeface="Cambria" pitchFamily="34" charset="-120"/>
              </a:rPr>
              <a:t>[Council name]</a:t>
            </a:r>
            <a:endParaRPr lang="en-US" sz="3800" dirty="0"/>
          </a:p>
          <a:p>
            <a:pPr marL="0" indent="0" algn="l">
              <a:lnSpc>
                <a:spcPct val="95000"/>
              </a:lnSpc>
              <a:buNone/>
            </a:pPr>
            <a:r>
              <a:rPr lang="en-US" sz="3800" b="1" dirty="0">
                <a:solidFill>
                  <a:srgbClr val="FFFFFF"/>
                </a:solidFill>
                <a:latin typeface="Cambria" pitchFamily="34" charset="0"/>
                <a:ea typeface="Cambria" pitchFamily="34" charset="-122"/>
                <a:cs typeface="Cambria" pitchFamily="34" charset="-120"/>
              </a:rPr>
              <a:t>Anti-Racism Strategy </a:t>
            </a:r>
            <a:r>
              <a:rPr lang="en-US" sz="3800" b="1" dirty="0">
                <a:solidFill>
                  <a:srgbClr val="1C2430"/>
                </a:solidFill>
                <a:highlight>
                  <a:srgbClr val="FFF200"/>
                </a:highlight>
                <a:latin typeface="Cambria" pitchFamily="34" charset="0"/>
                <a:ea typeface="Cambria" pitchFamily="34" charset="-122"/>
                <a:cs typeface="Cambria" pitchFamily="34" charset="-120"/>
              </a:rPr>
              <a:t>[year–year]</a:t>
            </a:r>
            <a:endParaRPr lang="en-US" sz="3800" dirty="0"/>
          </a:p>
        </p:txBody>
      </p:sp>
      <p:sp>
        <p:nvSpPr>
          <p:cNvPr id="3" name="Text 0"/>
          <p:cNvSpPr>
            <a:spLocks noGrp="1"/>
          </p:cNvSpPr>
          <p:nvPr>
            <p:ph type="body" idx="101" hasCustomPrompt="1"/>
          </p:nvPr>
        </p:nvSpPr>
        <p:spPr>
          <a:xfrm>
            <a:off x="594360" y="3931920"/>
            <a:ext cx="9692640" cy="731520"/>
          </a:xfrm>
          <a:prstGeom prst="rect">
            <a:avLst/>
          </a:prstGeom>
          <a:noFill/>
          <a:ln/>
        </p:spPr>
        <p:txBody>
          <a:bodyPr wrap="square" lIns="0" tIns="0" rIns="0" bIns="0" rtlCol="0" anchor="t"/>
          <a:lstStyle/>
          <a:p>
            <a:pPr marL="0" indent="0">
              <a:buNone/>
            </a:pPr>
            <a:r>
              <a:rPr lang="en-US" sz="1700" dirty="0">
                <a:solidFill>
                  <a:srgbClr val="E6ECF3"/>
                </a:solidFill>
                <a:latin typeface="Calibri" pitchFamily="34" charset="0"/>
                <a:ea typeface="Calibri" pitchFamily="34" charset="-122"/>
                <a:cs typeface="Calibri" pitchFamily="34" charset="-120"/>
              </a:rPr>
              <a:t>Councillor briefing – endorsement for public exhibition</a:t>
            </a:r>
            <a:endParaRPr lang="en-US" sz="1700" dirty="0"/>
          </a:p>
        </p:txBody>
      </p:sp>
      <p:sp>
        <p:nvSpPr>
          <p:cNvPr id="4" name="Text 0"/>
          <p:cNvSpPr>
            <a:spLocks noGrp="1"/>
          </p:cNvSpPr>
          <p:nvPr>
            <p:ph type="body" idx="102" hasCustomPrompt="1"/>
          </p:nvPr>
        </p:nvSpPr>
        <p:spPr>
          <a:xfrm>
            <a:off x="594360" y="4983480"/>
            <a:ext cx="9692640" cy="548640"/>
          </a:xfrm>
          <a:prstGeom prst="rect">
            <a:avLst/>
          </a:prstGeom>
          <a:noFill/>
          <a:ln/>
        </p:spPr>
        <p:txBody>
          <a:bodyPr wrap="square" lIns="0" tIns="0" rIns="0" bIns="0" rtlCol="0" anchor="t"/>
          <a:lstStyle/>
          <a:p>
            <a:pPr marL="0" indent="0">
              <a:buNone/>
            </a:pPr>
            <a:r>
              <a:rPr lang="en-US" sz="1300" dirty="0">
                <a:solidFill>
                  <a:srgbClr val="1C2430"/>
                </a:solidFill>
                <a:highlight>
                  <a:srgbClr val="FFF200"/>
                </a:highlight>
                <a:latin typeface="Calibri" pitchFamily="34" charset="0"/>
                <a:ea typeface="Calibri" pitchFamily="34" charset="-122"/>
                <a:cs typeface="Calibri" pitchFamily="34" charset="-120"/>
              </a:rPr>
              <a:t>[Meeting name]</a:t>
            </a:r>
            <a:r>
              <a:rPr lang="en-US" sz="1300" dirty="0">
                <a:solidFill>
                  <a:srgbClr val="B9C6D4"/>
                </a:solidFill>
                <a:latin typeface="Calibri" pitchFamily="34" charset="0"/>
                <a:ea typeface="Calibri" pitchFamily="34" charset="-122"/>
                <a:cs typeface="Calibri" pitchFamily="34" charset="-120"/>
              </a:rPr>
              <a:t> · </a:t>
            </a:r>
            <a:r>
              <a:rPr lang="en-US" sz="1300" dirty="0">
                <a:solidFill>
                  <a:srgbClr val="1C2430"/>
                </a:solidFill>
                <a:highlight>
                  <a:srgbClr val="FFF200"/>
                </a:highlight>
                <a:latin typeface="Calibri" pitchFamily="34" charset="0"/>
                <a:ea typeface="Calibri" pitchFamily="34" charset="-122"/>
                <a:cs typeface="Calibri" pitchFamily="34" charset="-120"/>
              </a:rPr>
              <a:t>[Date]</a:t>
            </a:r>
            <a:r>
              <a:rPr lang="en-US" sz="1300" dirty="0">
                <a:solidFill>
                  <a:srgbClr val="B9C6D4"/>
                </a:solidFill>
                <a:latin typeface="Calibri" pitchFamily="34" charset="0"/>
                <a:ea typeface="Calibri" pitchFamily="34" charset="-122"/>
                <a:cs typeface="Calibri" pitchFamily="34" charset="-120"/>
              </a:rPr>
              <a:t> · </a:t>
            </a:r>
            <a:r>
              <a:rPr lang="en-US" sz="1300" dirty="0">
                <a:solidFill>
                  <a:srgbClr val="1C2430"/>
                </a:solidFill>
                <a:highlight>
                  <a:srgbClr val="FFF200"/>
                </a:highlight>
                <a:latin typeface="Calibri" pitchFamily="34" charset="0"/>
                <a:ea typeface="Calibri" pitchFamily="34" charset="-122"/>
                <a:cs typeface="Calibri" pitchFamily="34" charset="-120"/>
              </a:rPr>
              <a:t>[Name, position]</a:t>
            </a:r>
            <a:endParaRPr lang="en-US" sz="1300" dirty="0"/>
          </a:p>
        </p:txBody>
      </p:sp>
      <p:sp>
        <p:nvSpPr>
          <p:cNvPr id="900" name="credit (delete this box if you do not wish to credit the source)"/>
          <p:cNvSpPr txBox="1"/>
          <p:nvPr/>
        </p:nvSpPr>
        <p:spPr>
          <a:xfrm>
            <a:off x="594360" y="5989320"/>
            <a:ext cx="8686800" cy="274320"/>
          </a:xfrm>
          <a:prstGeom prst="rect">
            <a:avLst/>
          </a:prstGeom>
          <a:noFill/>
        </p:spPr>
        <p:txBody>
          <a:bodyPr wrap="square" lIns="0" tIns="0" rIns="0" bIns="0" anchor="ctr">
            <a:spAutoFit/>
          </a:bodyPr>
          <a:lstStyle/>
          <a:p>
            <a:pPr algn="l"/>
            <a:r>
              <a:rPr lang="en-AU" sz="1000" b="0" dirty="0">
                <a:solidFill>
                  <a:srgbClr val="B9C6D4"/>
                </a:solidFill>
                <a:latin typeface="Calibri"/>
              </a:rPr>
              <a:t>Based on the Model Anti-Racism Strategy for Local Government, published by the Anti-Racism Community Collective: antiracismstrategy.org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94360" y="402336"/>
            <a:ext cx="11002975" cy="749808"/>
          </a:xfrm>
          <a:prstGeom prst="rect">
            <a:avLst/>
          </a:prstGeom>
          <a:noFill/>
          <a:ln/>
        </p:spPr>
        <p:txBody>
          <a:bodyPr wrap="square" lIns="0" tIns="0" rIns="0" bIns="0" rtlCol="0" anchor="ctr"/>
          <a:lstStyle/>
          <a:p>
            <a:pPr marL="0" indent="0" algn="l">
              <a:buNone/>
            </a:pPr>
            <a:r>
              <a:rPr lang="en-US" sz="3000" b="1" dirty="0">
                <a:solidFill>
                  <a:srgbClr val="1F3A5F"/>
                </a:solidFill>
                <a:latin typeface="Cambria" pitchFamily="34" charset="0"/>
                <a:ea typeface="Cambria" pitchFamily="34" charset="-122"/>
                <a:cs typeface="Cambria" pitchFamily="34" charset="-120"/>
              </a:rPr>
              <a:t>What tonight’s decision is</a:t>
            </a:r>
            <a:endParaRPr lang="en-US" sz="3000" dirty="0"/>
          </a:p>
        </p:txBody>
      </p:sp>
      <p:sp>
        <p:nvSpPr>
          <p:cNvPr id="3" name="ask"/>
          <p:cNvSpPr/>
          <p:nvPr/>
        </p:nvSpPr>
        <p:spPr>
          <a:xfrm>
            <a:off x="594360" y="1417320"/>
            <a:ext cx="5376672" cy="2697480"/>
          </a:xfrm>
          <a:prstGeom prst="roundRect">
            <a:avLst>
              <a:gd name="adj" fmla="val 2034"/>
            </a:avLst>
          </a:prstGeom>
          <a:solidFill>
            <a:srgbClr val="1F3A5F"/>
          </a:solidFill>
          <a:ln w="12700">
            <a:solidFill>
              <a:srgbClr val="1F3A5F"/>
            </a:solidFill>
            <a:prstDash val="solid"/>
          </a:ln>
        </p:spPr>
        <p:txBody>
          <a:bodyPr/>
          <a:lstStyle/>
          <a:p>
            <a:endParaRPr lang="en-AU"/>
          </a:p>
        </p:txBody>
      </p:sp>
      <p:sp>
        <p:nvSpPr>
          <p:cNvPr id="4" name="Text 2"/>
          <p:cNvSpPr txBox="1"/>
          <p:nvPr/>
        </p:nvSpPr>
        <p:spPr>
          <a:xfrm>
            <a:off x="978408" y="1691640"/>
            <a:ext cx="4572000" cy="365760"/>
          </a:xfrm>
          <a:prstGeom prst="rect">
            <a:avLst/>
          </a:prstGeom>
          <a:noFill/>
          <a:ln/>
        </p:spPr>
        <p:txBody>
          <a:bodyPr wrap="square" lIns="0" tIns="0" rIns="0" bIns="0"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You are being asked to</a:t>
            </a:r>
            <a:endParaRPr lang="en-US" sz="1700" dirty="0"/>
          </a:p>
        </p:txBody>
      </p:sp>
      <p:sp>
        <p:nvSpPr>
          <p:cNvPr id="5" name="bul-4"/>
          <p:cNvSpPr/>
          <p:nvPr/>
        </p:nvSpPr>
        <p:spPr>
          <a:xfrm>
            <a:off x="1019556" y="2272513"/>
            <a:ext cx="77724" cy="77724"/>
          </a:xfrm>
          <a:prstGeom prst="ellipse">
            <a:avLst/>
          </a:prstGeom>
          <a:solidFill>
            <a:srgbClr val="FFFFFF"/>
          </a:solidFill>
          <a:ln w="12700">
            <a:solidFill>
              <a:srgbClr val="FFFFFF"/>
            </a:solidFill>
            <a:prstDash val="solid"/>
          </a:ln>
        </p:spPr>
        <p:txBody>
          <a:bodyPr/>
          <a:lstStyle/>
          <a:p>
            <a:endParaRPr lang="en-AU"/>
          </a:p>
        </p:txBody>
      </p:sp>
      <p:sp>
        <p:nvSpPr>
          <p:cNvPr id="6" name="Text 4"/>
          <p:cNvSpPr txBox="1"/>
          <p:nvPr/>
        </p:nvSpPr>
        <p:spPr>
          <a:xfrm>
            <a:off x="1252728" y="2194560"/>
            <a:ext cx="4315968" cy="545592"/>
          </a:xfrm>
          <a:prstGeom prst="rect">
            <a:avLst/>
          </a:prstGeom>
          <a:noFill/>
          <a:ln/>
        </p:spPr>
        <p:txBody>
          <a:bodyPr wrap="square" lIns="0" tIns="0" rIns="0" bIns="0" rtlCol="0" anchor="t"/>
          <a:lstStyle/>
          <a:p>
            <a:pPr marL="0" indent="0">
              <a:lnSpc>
                <a:spcPct val="106000"/>
              </a:lnSpc>
              <a:buNone/>
            </a:pPr>
            <a:r>
              <a:rPr lang="en-US" sz="1500" dirty="0">
                <a:solidFill>
                  <a:srgbClr val="E6ECF3"/>
                </a:solidFill>
                <a:latin typeface="Calibri" pitchFamily="34" charset="0"/>
                <a:ea typeface="Calibri" pitchFamily="34" charset="-122"/>
                <a:cs typeface="Calibri" pitchFamily="34" charset="-120"/>
              </a:rPr>
              <a:t>Endorse the draft strategy for </a:t>
            </a:r>
            <a:r>
              <a:rPr lang="en-US" sz="1500" dirty="0">
                <a:solidFill>
                  <a:srgbClr val="1C2430"/>
                </a:solidFill>
                <a:highlight>
                  <a:srgbClr val="FFF200"/>
                </a:highlight>
                <a:latin typeface="Calibri" pitchFamily="34" charset="0"/>
                <a:ea typeface="Calibri" pitchFamily="34" charset="-122"/>
                <a:cs typeface="Calibri" pitchFamily="34" charset="-120"/>
              </a:rPr>
              <a:t>[number]</a:t>
            </a:r>
            <a:r>
              <a:rPr lang="en-US" sz="1500" dirty="0">
                <a:solidFill>
                  <a:srgbClr val="E6ECF3"/>
                </a:solidFill>
                <a:latin typeface="Calibri" pitchFamily="34" charset="0"/>
                <a:ea typeface="Calibri" pitchFamily="34" charset="-122"/>
                <a:cs typeface="Calibri" pitchFamily="34" charset="-120"/>
              </a:rPr>
              <a:t> days of public exhibition.</a:t>
            </a:r>
            <a:endParaRPr lang="en-US" sz="1500" dirty="0"/>
          </a:p>
        </p:txBody>
      </p:sp>
      <p:sp>
        <p:nvSpPr>
          <p:cNvPr id="7" name="bul-5"/>
          <p:cNvSpPr/>
          <p:nvPr/>
        </p:nvSpPr>
        <p:spPr>
          <a:xfrm>
            <a:off x="1019556" y="2891257"/>
            <a:ext cx="77724" cy="77724"/>
          </a:xfrm>
          <a:prstGeom prst="ellipse">
            <a:avLst/>
          </a:prstGeom>
          <a:solidFill>
            <a:srgbClr val="FFFFFF"/>
          </a:solidFill>
          <a:ln w="12700">
            <a:solidFill>
              <a:srgbClr val="FFFFFF"/>
            </a:solidFill>
            <a:prstDash val="solid"/>
          </a:ln>
        </p:spPr>
        <p:txBody>
          <a:bodyPr/>
          <a:lstStyle/>
          <a:p>
            <a:endParaRPr lang="en-AU"/>
          </a:p>
        </p:txBody>
      </p:sp>
      <p:sp>
        <p:nvSpPr>
          <p:cNvPr id="8" name="Text 6"/>
          <p:cNvSpPr txBox="1"/>
          <p:nvPr/>
        </p:nvSpPr>
        <p:spPr>
          <a:xfrm>
            <a:off x="1252728" y="2813304"/>
            <a:ext cx="4315968" cy="781812"/>
          </a:xfrm>
          <a:prstGeom prst="rect">
            <a:avLst/>
          </a:prstGeom>
          <a:noFill/>
          <a:ln/>
        </p:spPr>
        <p:txBody>
          <a:bodyPr wrap="square" lIns="0" tIns="0" rIns="0" bIns="0" rtlCol="0" anchor="t"/>
          <a:lstStyle/>
          <a:p>
            <a:pPr marL="0" indent="0">
              <a:lnSpc>
                <a:spcPct val="106000"/>
              </a:lnSpc>
              <a:buNone/>
            </a:pPr>
            <a:r>
              <a:rPr lang="en-US" sz="1500" dirty="0">
                <a:solidFill>
                  <a:srgbClr val="E6ECF3"/>
                </a:solidFill>
                <a:latin typeface="Calibri" pitchFamily="34" charset="0"/>
                <a:ea typeface="Calibri" pitchFamily="34" charset="-122"/>
                <a:cs typeface="Calibri" pitchFamily="34" charset="-120"/>
              </a:rPr>
              <a:t>Note that a further report will come back to Council after exhibition, with a summary of submissions.</a:t>
            </a:r>
            <a:endParaRPr lang="en-US" sz="1500" dirty="0"/>
          </a:p>
        </p:txBody>
      </p:sp>
      <p:sp>
        <p:nvSpPr>
          <p:cNvPr id="9" name="notask"/>
          <p:cNvSpPr/>
          <p:nvPr/>
        </p:nvSpPr>
        <p:spPr>
          <a:xfrm>
            <a:off x="6473952" y="1417320"/>
            <a:ext cx="5376672" cy="2697480"/>
          </a:xfrm>
          <a:prstGeom prst="roundRect">
            <a:avLst>
              <a:gd name="adj" fmla="val 2034"/>
            </a:avLst>
          </a:prstGeom>
          <a:solidFill>
            <a:srgbClr val="EDF1F6"/>
          </a:solidFill>
          <a:ln w="12700">
            <a:solidFill>
              <a:srgbClr val="D4DCE5"/>
            </a:solidFill>
            <a:prstDash val="solid"/>
          </a:ln>
        </p:spPr>
        <p:txBody>
          <a:bodyPr/>
          <a:lstStyle/>
          <a:p>
            <a:endParaRPr lang="en-AU"/>
          </a:p>
        </p:txBody>
      </p:sp>
      <p:sp>
        <p:nvSpPr>
          <p:cNvPr id="10" name="Text 8"/>
          <p:cNvSpPr txBox="1"/>
          <p:nvPr/>
        </p:nvSpPr>
        <p:spPr>
          <a:xfrm>
            <a:off x="6858000" y="1691640"/>
            <a:ext cx="4572000" cy="365760"/>
          </a:xfrm>
          <a:prstGeom prst="rect">
            <a:avLst/>
          </a:prstGeom>
          <a:noFill/>
          <a:ln/>
        </p:spPr>
        <p:txBody>
          <a:bodyPr wrap="square" lIns="0" tIns="0" rIns="0" bIns="0" rtlCol="0" anchor="ctr"/>
          <a:lstStyle/>
          <a:p>
            <a:pPr marL="0" indent="0">
              <a:buNone/>
            </a:pPr>
            <a:r>
              <a:rPr lang="en-US" sz="1700" b="1" dirty="0">
                <a:solidFill>
                  <a:srgbClr val="1F3A5F"/>
                </a:solidFill>
                <a:latin typeface="Cambria" pitchFamily="34" charset="0"/>
                <a:ea typeface="Cambria" pitchFamily="34" charset="-122"/>
                <a:cs typeface="Cambria" pitchFamily="34" charset="-120"/>
              </a:rPr>
              <a:t>You are not being asked to</a:t>
            </a:r>
            <a:endParaRPr lang="en-US" sz="1700" dirty="0"/>
          </a:p>
        </p:txBody>
      </p:sp>
      <p:sp>
        <p:nvSpPr>
          <p:cNvPr id="11" name="bul-6"/>
          <p:cNvSpPr/>
          <p:nvPr/>
        </p:nvSpPr>
        <p:spPr>
          <a:xfrm>
            <a:off x="6899148" y="2272513"/>
            <a:ext cx="77724" cy="77724"/>
          </a:xfrm>
          <a:prstGeom prst="ellipse">
            <a:avLst/>
          </a:prstGeom>
          <a:solidFill>
            <a:srgbClr val="1F3A5F"/>
          </a:solidFill>
          <a:ln w="12700">
            <a:solidFill>
              <a:srgbClr val="1F3A5F"/>
            </a:solidFill>
            <a:prstDash val="solid"/>
          </a:ln>
        </p:spPr>
        <p:txBody>
          <a:bodyPr/>
          <a:lstStyle/>
          <a:p>
            <a:endParaRPr lang="en-AU"/>
          </a:p>
        </p:txBody>
      </p:sp>
      <p:sp>
        <p:nvSpPr>
          <p:cNvPr id="12" name="Text 10"/>
          <p:cNvSpPr txBox="1"/>
          <p:nvPr/>
        </p:nvSpPr>
        <p:spPr>
          <a:xfrm>
            <a:off x="7132320" y="2194560"/>
            <a:ext cx="4334256" cy="545592"/>
          </a:xfrm>
          <a:prstGeom prst="rect">
            <a:avLst/>
          </a:prstGeom>
          <a:noFill/>
          <a:ln/>
        </p:spPr>
        <p:txBody>
          <a:bodyPr wrap="square" lIns="0" tIns="0" rIns="0" bIns="0" rtlCol="0" anchor="t"/>
          <a:lstStyle/>
          <a:p>
            <a:pPr marL="0" indent="0">
              <a:lnSpc>
                <a:spcPct val="106000"/>
              </a:lnSpc>
              <a:buNone/>
            </a:pPr>
            <a:r>
              <a:rPr lang="en-US" sz="1500" dirty="0">
                <a:solidFill>
                  <a:srgbClr val="1C2430"/>
                </a:solidFill>
                <a:latin typeface="Calibri" pitchFamily="34" charset="0"/>
                <a:ea typeface="Calibri" pitchFamily="34" charset="-122"/>
                <a:cs typeface="Calibri" pitchFamily="34" charset="-120"/>
              </a:rPr>
              <a:t>Adopt the strategy. That comes back to Council after exhibition.</a:t>
            </a:r>
            <a:endParaRPr lang="en-US" sz="1500" dirty="0"/>
          </a:p>
        </p:txBody>
      </p:sp>
      <p:sp>
        <p:nvSpPr>
          <p:cNvPr id="13" name="bul-7"/>
          <p:cNvSpPr/>
          <p:nvPr/>
        </p:nvSpPr>
        <p:spPr>
          <a:xfrm>
            <a:off x="6899148" y="2891257"/>
            <a:ext cx="77724" cy="77724"/>
          </a:xfrm>
          <a:prstGeom prst="ellipse">
            <a:avLst/>
          </a:prstGeom>
          <a:solidFill>
            <a:srgbClr val="1F3A5F"/>
          </a:solidFill>
          <a:ln w="12700">
            <a:solidFill>
              <a:srgbClr val="1F3A5F"/>
            </a:solidFill>
            <a:prstDash val="solid"/>
          </a:ln>
        </p:spPr>
        <p:txBody>
          <a:bodyPr/>
          <a:lstStyle/>
          <a:p>
            <a:endParaRPr lang="en-AU"/>
          </a:p>
        </p:txBody>
      </p:sp>
      <p:sp>
        <p:nvSpPr>
          <p:cNvPr id="14" name="Text 12"/>
          <p:cNvSpPr txBox="1"/>
          <p:nvPr/>
        </p:nvSpPr>
        <p:spPr>
          <a:xfrm>
            <a:off x="7132320" y="2813304"/>
            <a:ext cx="4334256" cy="545592"/>
          </a:xfrm>
          <a:prstGeom prst="rect">
            <a:avLst/>
          </a:prstGeom>
          <a:noFill/>
          <a:ln/>
        </p:spPr>
        <p:txBody>
          <a:bodyPr wrap="square" lIns="0" tIns="0" rIns="0" bIns="0" rtlCol="0" anchor="t"/>
          <a:lstStyle/>
          <a:p>
            <a:pPr marL="0" indent="0">
              <a:lnSpc>
                <a:spcPct val="106000"/>
              </a:lnSpc>
              <a:buNone/>
            </a:pPr>
            <a:r>
              <a:rPr lang="en-US" sz="1500" dirty="0">
                <a:solidFill>
                  <a:srgbClr val="1C2430"/>
                </a:solidFill>
                <a:latin typeface="Calibri" pitchFamily="34" charset="0"/>
                <a:ea typeface="Calibri" pitchFamily="34" charset="-122"/>
                <a:cs typeface="Calibri" pitchFamily="34" charset="-120"/>
              </a:rPr>
              <a:t>Commit new funding. Additional funding goes through the </a:t>
            </a:r>
            <a:r>
              <a:rPr lang="en-US" sz="1500" dirty="0">
                <a:solidFill>
                  <a:srgbClr val="1C2430"/>
                </a:solidFill>
                <a:highlight>
                  <a:srgbClr val="FFF200"/>
                </a:highlight>
                <a:latin typeface="Calibri" pitchFamily="34" charset="0"/>
                <a:ea typeface="Calibri" pitchFamily="34" charset="-122"/>
                <a:cs typeface="Calibri" pitchFamily="34" charset="-120"/>
              </a:rPr>
              <a:t>[annual budget process]</a:t>
            </a:r>
            <a:r>
              <a:rPr lang="en-US" sz="1500" dirty="0">
                <a:solidFill>
                  <a:srgbClr val="1C2430"/>
                </a:solidFill>
                <a:latin typeface="Calibri" pitchFamily="34" charset="0"/>
                <a:ea typeface="Calibri" pitchFamily="34" charset="-122"/>
                <a:cs typeface="Calibri" pitchFamily="34" charset="-120"/>
              </a:rPr>
              <a:t>.</a:t>
            </a:r>
            <a:endParaRPr lang="en-US" sz="1500" dirty="0"/>
          </a:p>
        </p:txBody>
      </p:sp>
      <p:sp>
        <p:nvSpPr>
          <p:cNvPr id="15" name="bul-8"/>
          <p:cNvSpPr/>
          <p:nvPr/>
        </p:nvSpPr>
        <p:spPr>
          <a:xfrm>
            <a:off x="6899148" y="3510001"/>
            <a:ext cx="77724" cy="77724"/>
          </a:xfrm>
          <a:prstGeom prst="ellipse">
            <a:avLst/>
          </a:prstGeom>
          <a:solidFill>
            <a:srgbClr val="1F3A5F"/>
          </a:solidFill>
          <a:ln w="12700">
            <a:solidFill>
              <a:srgbClr val="1F3A5F"/>
            </a:solidFill>
            <a:prstDash val="solid"/>
          </a:ln>
        </p:spPr>
        <p:txBody>
          <a:bodyPr/>
          <a:lstStyle/>
          <a:p>
            <a:endParaRPr lang="en-AU"/>
          </a:p>
        </p:txBody>
      </p:sp>
      <p:sp>
        <p:nvSpPr>
          <p:cNvPr id="16" name="Text 14"/>
          <p:cNvSpPr txBox="1"/>
          <p:nvPr/>
        </p:nvSpPr>
        <p:spPr>
          <a:xfrm>
            <a:off x="7132320" y="3432048"/>
            <a:ext cx="4334256" cy="545592"/>
          </a:xfrm>
          <a:prstGeom prst="rect">
            <a:avLst/>
          </a:prstGeom>
          <a:noFill/>
          <a:ln/>
        </p:spPr>
        <p:txBody>
          <a:bodyPr wrap="square" lIns="0" tIns="0" rIns="0" bIns="0" rtlCol="0" anchor="t"/>
          <a:lstStyle/>
          <a:p>
            <a:pPr marL="0" indent="0">
              <a:lnSpc>
                <a:spcPct val="106000"/>
              </a:lnSpc>
              <a:buNone/>
            </a:pPr>
            <a:r>
              <a:rPr lang="en-US" sz="1500" dirty="0">
                <a:solidFill>
                  <a:srgbClr val="1C2430"/>
                </a:solidFill>
                <a:latin typeface="Calibri" pitchFamily="34" charset="0"/>
                <a:ea typeface="Calibri" pitchFamily="34" charset="-122"/>
                <a:cs typeface="Calibri" pitchFamily="34" charset="-120"/>
              </a:rPr>
              <a:t>Select the final actions. They can change in response to submissions.</a:t>
            </a:r>
            <a:endParaRPr lang="en-US" sz="1500" dirty="0"/>
          </a:p>
        </p:txBody>
      </p:sp>
      <p:sp>
        <p:nvSpPr>
          <p:cNvPr id="17" name="s2bar"/>
          <p:cNvSpPr/>
          <p:nvPr/>
        </p:nvSpPr>
        <p:spPr>
          <a:xfrm>
            <a:off x="594360" y="4434840"/>
            <a:ext cx="11002975" cy="1097280"/>
          </a:xfrm>
          <a:prstGeom prst="roundRect">
            <a:avLst>
              <a:gd name="adj" fmla="val 5000"/>
            </a:avLst>
          </a:prstGeom>
          <a:solidFill>
            <a:srgbClr val="EDF1F6"/>
          </a:solidFill>
          <a:ln w="12700">
            <a:solidFill>
              <a:srgbClr val="D4DCE5"/>
            </a:solidFill>
            <a:prstDash val="solid"/>
          </a:ln>
        </p:spPr>
        <p:txBody>
          <a:bodyPr/>
          <a:lstStyle/>
          <a:p>
            <a:endParaRPr lang="en-AU"/>
          </a:p>
        </p:txBody>
      </p:sp>
      <p:sp>
        <p:nvSpPr>
          <p:cNvPr id="18" name="disc-9"/>
          <p:cNvSpPr/>
          <p:nvPr/>
        </p:nvSpPr>
        <p:spPr>
          <a:xfrm>
            <a:off x="978408" y="4773168"/>
            <a:ext cx="420624" cy="420624"/>
          </a:xfrm>
          <a:prstGeom prst="ellipse">
            <a:avLst/>
          </a:prstGeom>
          <a:solidFill>
            <a:schemeClr val="tx2"/>
          </a:solidFill>
          <a:ln w="12700">
            <a:solidFill>
              <a:schemeClr val="tx2"/>
            </a:solidFill>
            <a:prstDash val="solid"/>
          </a:ln>
        </p:spPr>
        <p:txBody>
          <a:bodyPr/>
          <a:lstStyle/>
          <a:p>
            <a:endParaRPr lang="en-AU"/>
          </a:p>
        </p:txBody>
      </p:sp>
      <p:sp>
        <p:nvSpPr>
          <p:cNvPr id="19" name="Text 17"/>
          <p:cNvSpPr txBox="1"/>
          <p:nvPr/>
        </p:nvSpPr>
        <p:spPr>
          <a:xfrm>
            <a:off x="1554480" y="4434840"/>
            <a:ext cx="9829800" cy="1097280"/>
          </a:xfrm>
          <a:prstGeom prst="rect">
            <a:avLst/>
          </a:prstGeom>
          <a:noFill/>
          <a:ln/>
        </p:spPr>
        <p:txBody>
          <a:bodyPr wrap="square" lIns="0" tIns="0" rIns="0" bIns="0" rtlCol="0" anchor="ctr"/>
          <a:lstStyle/>
          <a:p>
            <a:pPr marL="0" indent="0">
              <a:lnSpc>
                <a:spcPct val="105000"/>
              </a:lnSpc>
              <a:buNone/>
            </a:pPr>
            <a:r>
              <a:rPr lang="en-US" sz="1450" b="1" dirty="0">
                <a:solidFill>
                  <a:srgbClr val="1C2430"/>
                </a:solidFill>
                <a:latin typeface="Calibri" pitchFamily="34" charset="0"/>
                <a:ea typeface="Calibri" pitchFamily="34" charset="-122"/>
                <a:cs typeface="Calibri" pitchFamily="34" charset="-120"/>
              </a:rPr>
              <a:t>Endorsing the draft for exhibition is not adopting it. </a:t>
            </a:r>
            <a:r>
              <a:rPr lang="en-US" sz="1450" dirty="0">
                <a:solidFill>
                  <a:srgbClr val="1C2430"/>
                </a:solidFill>
                <a:latin typeface="Calibri" pitchFamily="34" charset="0"/>
                <a:ea typeface="Calibri" pitchFamily="34" charset="-122"/>
                <a:cs typeface="Calibri" pitchFamily="34" charset="-120"/>
              </a:rPr>
              <a:t>The strategy comes back to Council with every submission summarised, and it can be changed before you adopt it.</a:t>
            </a:r>
            <a:endParaRPr lang="en-US" sz="1450" dirty="0"/>
          </a:p>
        </p:txBody>
      </p:sp>
      <p:sp>
        <p:nvSpPr>
          <p:cNvPr id="20" name="Text 18"/>
          <p:cNvSpPr txBox="1"/>
          <p:nvPr/>
        </p:nvSpPr>
        <p:spPr>
          <a:xfrm>
            <a:off x="594360" y="5715000"/>
            <a:ext cx="11002975" cy="365760"/>
          </a:xfrm>
          <a:prstGeom prst="rect">
            <a:avLst/>
          </a:prstGeom>
          <a:noFill/>
          <a:ln/>
        </p:spPr>
        <p:txBody>
          <a:bodyPr wrap="square" lIns="0" tIns="0" rIns="0" bIns="0" rtlCol="0" anchor="ctr"/>
          <a:lstStyle/>
          <a:p>
            <a:pPr marL="0" indent="0">
              <a:buNone/>
            </a:pPr>
            <a:r>
              <a:rPr lang="en-US" sz="1250" i="1" dirty="0">
                <a:solidFill>
                  <a:srgbClr val="5A6878"/>
                </a:solidFill>
                <a:latin typeface="Calibri" pitchFamily="34" charset="0"/>
                <a:ea typeface="Calibri" pitchFamily="34" charset="-122"/>
                <a:cs typeface="Calibri" pitchFamily="34" charset="-120"/>
              </a:rPr>
              <a:t>The recommendation in full is on slide 10. Draft strategy: Attachment </a:t>
            </a:r>
            <a:r>
              <a:rPr lang="en-US" sz="1250" i="1" dirty="0">
                <a:solidFill>
                  <a:srgbClr val="1C2430"/>
                </a:solidFill>
                <a:highlight>
                  <a:srgbClr val="FFF200"/>
                </a:highlight>
                <a:latin typeface="Calibri" pitchFamily="34" charset="0"/>
                <a:ea typeface="Calibri" pitchFamily="34" charset="-122"/>
                <a:cs typeface="Calibri" pitchFamily="34" charset="-120"/>
              </a:rPr>
              <a:t>[1]</a:t>
            </a:r>
            <a:r>
              <a:rPr lang="en-US" sz="1250" i="1" dirty="0">
                <a:solidFill>
                  <a:srgbClr val="5A6878"/>
                </a:solidFill>
                <a:latin typeface="Calibri" pitchFamily="34" charset="0"/>
                <a:ea typeface="Calibri" pitchFamily="34" charset="-122"/>
                <a:cs typeface="Calibri" pitchFamily="34" charset="-120"/>
              </a:rPr>
              <a:t>.</a:t>
            </a:r>
            <a:endParaRPr lang="en-US" sz="1250" dirty="0"/>
          </a:p>
        </p:txBody>
      </p:sp>
      <p:sp>
        <p:nvSpPr>
          <p:cNvPr id="25" name="Slide Number Placeholder 0"/>
          <p:cNvSpPr>
            <a:spLocks noGrp="1"/>
          </p:cNvSpPr>
          <p:nvPr>
            <p:ph type="sldNum" sz="quarter" idx="4294967295"/>
          </p:nvPr>
        </p:nvSpPr>
        <p:spPr>
          <a:xfrm>
            <a:off x="11384280" y="6382512"/>
            <a:ext cx="457200" cy="274320"/>
          </a:xfrm>
          <a:prstGeom prst="rect">
            <a:avLst/>
          </a:prstGeom>
          <a:extLst>
            <a:ext uri="{C572A759-6A51-4108-AA02-DFA0A04FC94B}">
              <ma14:wrappingTextBoxFlag xmlns="" xmlns:ma14="http://schemas.microsoft.com/office/mac/drawingml/2011/main" val="0"/>
            </a:ext>
          </a:extLst>
        </p:spPr>
        <p:txBody>
          <a:bodyPr/>
          <a:lstStyle>
            <a:lvl1pPr>
              <a:defRPr sz="950">
                <a:solidFill>
                  <a:srgbClr val="5A6878"/>
                </a:solidFill>
                <a:latin typeface="Calibri"/>
                <a:ea typeface="Calibri"/>
                <a:cs typeface="Calibri"/>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94360" y="402336"/>
            <a:ext cx="11002975" cy="749808"/>
          </a:xfrm>
          <a:prstGeom prst="rect">
            <a:avLst/>
          </a:prstGeom>
          <a:noFill/>
          <a:ln/>
        </p:spPr>
        <p:txBody>
          <a:bodyPr wrap="square" lIns="0" tIns="0" rIns="0" bIns="0" rtlCol="0" anchor="ctr"/>
          <a:lstStyle/>
          <a:p>
            <a:pPr marL="0" indent="0" algn="l">
              <a:buNone/>
            </a:pPr>
            <a:r>
              <a:rPr lang="en-US" sz="3000" b="1" dirty="0">
                <a:solidFill>
                  <a:srgbClr val="1F3A5F"/>
                </a:solidFill>
                <a:latin typeface="Cambria" pitchFamily="34" charset="0"/>
                <a:ea typeface="Cambria" pitchFamily="34" charset="-122"/>
                <a:cs typeface="Cambria" pitchFamily="34" charset="-120"/>
              </a:rPr>
              <a:t>Why consider an anti-racism strategy</a:t>
            </a:r>
            <a:endParaRPr lang="en-US" sz="3000" dirty="0"/>
          </a:p>
        </p:txBody>
      </p:sp>
      <p:sp>
        <p:nvSpPr>
          <p:cNvPr id="3" name="stat0"/>
          <p:cNvSpPr/>
          <p:nvPr/>
        </p:nvSpPr>
        <p:spPr>
          <a:xfrm>
            <a:off x="594360" y="1389888"/>
            <a:ext cx="3419856" cy="2971800"/>
          </a:xfrm>
          <a:prstGeom prst="roundRect">
            <a:avLst>
              <a:gd name="adj" fmla="val 1846"/>
            </a:avLst>
          </a:prstGeom>
          <a:solidFill>
            <a:srgbClr val="EDF1F6"/>
          </a:solidFill>
          <a:ln w="12700">
            <a:solidFill>
              <a:srgbClr val="D4DCE5"/>
            </a:solidFill>
            <a:prstDash val="solid"/>
          </a:ln>
        </p:spPr>
        <p:txBody>
          <a:bodyPr/>
          <a:lstStyle/>
          <a:p>
            <a:endParaRPr lang="en-AU"/>
          </a:p>
        </p:txBody>
      </p:sp>
      <p:sp>
        <p:nvSpPr>
          <p:cNvPr id="4" name="Text 2"/>
          <p:cNvSpPr txBox="1"/>
          <p:nvPr/>
        </p:nvSpPr>
        <p:spPr>
          <a:xfrm>
            <a:off x="850392" y="1536192"/>
            <a:ext cx="2907792" cy="868680"/>
          </a:xfrm>
          <a:prstGeom prst="rect">
            <a:avLst/>
          </a:prstGeom>
          <a:noFill/>
          <a:ln/>
        </p:spPr>
        <p:txBody>
          <a:bodyPr wrap="square" lIns="0" tIns="0" rIns="0" bIns="0" rtlCol="0" anchor="ctr"/>
          <a:lstStyle/>
          <a:p>
            <a:pPr marL="0" indent="0">
              <a:buNone/>
            </a:pPr>
            <a:r>
              <a:rPr lang="en-US" sz="4400" b="1" dirty="0">
                <a:solidFill>
                  <a:schemeClr val="tx2"/>
                </a:solidFill>
                <a:latin typeface="Cambria" pitchFamily="34" charset="0"/>
                <a:ea typeface="Cambria" pitchFamily="34" charset="-122"/>
                <a:cs typeface="Cambria" pitchFamily="34" charset="-120"/>
              </a:rPr>
              <a:t>2 in 5</a:t>
            </a:r>
            <a:endParaRPr lang="en-US" sz="4400" dirty="0">
              <a:solidFill>
                <a:schemeClr val="tx2"/>
              </a:solidFill>
            </a:endParaRPr>
          </a:p>
        </p:txBody>
      </p:sp>
      <p:sp>
        <p:nvSpPr>
          <p:cNvPr id="5" name="Text 3"/>
          <p:cNvSpPr txBox="1"/>
          <p:nvPr/>
        </p:nvSpPr>
        <p:spPr>
          <a:xfrm>
            <a:off x="850392" y="2468880"/>
            <a:ext cx="2907792" cy="1325880"/>
          </a:xfrm>
          <a:prstGeom prst="rect">
            <a:avLst/>
          </a:prstGeom>
          <a:noFill/>
          <a:ln/>
        </p:spPr>
        <p:txBody>
          <a:bodyPr wrap="square" lIns="0" tIns="0" rIns="0" bIns="0" rtlCol="0" anchor="t"/>
          <a:lstStyle/>
          <a:p>
            <a:pPr marL="0" indent="0">
              <a:lnSpc>
                <a:spcPct val="105000"/>
              </a:lnSpc>
              <a:buNone/>
            </a:pPr>
            <a:r>
              <a:rPr lang="en-US" sz="1350" dirty="0">
                <a:solidFill>
                  <a:srgbClr val="1C2430"/>
                </a:solidFill>
                <a:latin typeface="Calibri" pitchFamily="34" charset="0"/>
                <a:ea typeface="Calibri" pitchFamily="34" charset="-122"/>
                <a:cs typeface="Calibri" pitchFamily="34" charset="-120"/>
              </a:rPr>
              <a:t>people in Australia born in Africa or Asia said they had experienced discrimination in the previous 12 months</a:t>
            </a:r>
            <a:endParaRPr lang="en-US" sz="1350" dirty="0"/>
          </a:p>
        </p:txBody>
      </p:sp>
      <p:sp>
        <p:nvSpPr>
          <p:cNvPr id="6" name="Text 4"/>
          <p:cNvSpPr txBox="1"/>
          <p:nvPr/>
        </p:nvSpPr>
        <p:spPr>
          <a:xfrm>
            <a:off x="850392" y="3858768"/>
            <a:ext cx="2907792" cy="320040"/>
          </a:xfrm>
          <a:prstGeom prst="rect">
            <a:avLst/>
          </a:prstGeom>
          <a:noFill/>
          <a:ln/>
        </p:spPr>
        <p:txBody>
          <a:bodyPr wrap="square" lIns="0" tIns="0" rIns="0" bIns="0" rtlCol="0" anchor="ctr"/>
          <a:lstStyle/>
          <a:p>
            <a:pPr marL="0" indent="0">
              <a:buNone/>
            </a:pPr>
            <a:r>
              <a:rPr lang="en-US" sz="1050" i="1" dirty="0">
                <a:solidFill>
                  <a:srgbClr val="5A6878"/>
                </a:solidFill>
                <a:latin typeface="Calibri" pitchFamily="34" charset="0"/>
                <a:ea typeface="Calibri" pitchFamily="34" charset="-122"/>
                <a:cs typeface="Calibri" pitchFamily="34" charset="-120"/>
              </a:rPr>
              <a:t>Scanlon Institute, 2025</a:t>
            </a:r>
            <a:endParaRPr lang="en-US" sz="1050" dirty="0"/>
          </a:p>
        </p:txBody>
      </p:sp>
      <p:sp>
        <p:nvSpPr>
          <p:cNvPr id="7" name="stat1"/>
          <p:cNvSpPr/>
          <p:nvPr/>
        </p:nvSpPr>
        <p:spPr>
          <a:xfrm>
            <a:off x="4384548" y="1389888"/>
            <a:ext cx="3419856" cy="2971800"/>
          </a:xfrm>
          <a:prstGeom prst="roundRect">
            <a:avLst>
              <a:gd name="adj" fmla="val 1846"/>
            </a:avLst>
          </a:prstGeom>
          <a:solidFill>
            <a:srgbClr val="EDF1F6"/>
          </a:solidFill>
          <a:ln w="12700">
            <a:solidFill>
              <a:srgbClr val="D4DCE5"/>
            </a:solidFill>
            <a:prstDash val="solid"/>
          </a:ln>
        </p:spPr>
        <p:txBody>
          <a:bodyPr/>
          <a:lstStyle/>
          <a:p>
            <a:endParaRPr lang="en-AU"/>
          </a:p>
        </p:txBody>
      </p:sp>
      <p:sp>
        <p:nvSpPr>
          <p:cNvPr id="8" name="Text 6"/>
          <p:cNvSpPr txBox="1"/>
          <p:nvPr/>
        </p:nvSpPr>
        <p:spPr>
          <a:xfrm>
            <a:off x="4640580" y="1536192"/>
            <a:ext cx="2907792" cy="868680"/>
          </a:xfrm>
          <a:prstGeom prst="rect">
            <a:avLst/>
          </a:prstGeom>
          <a:noFill/>
          <a:ln/>
        </p:spPr>
        <p:txBody>
          <a:bodyPr wrap="square" lIns="0" tIns="0" rIns="0" bIns="0" rtlCol="0" anchor="ctr"/>
          <a:lstStyle/>
          <a:p>
            <a:pPr marL="0" indent="0">
              <a:buNone/>
            </a:pPr>
            <a:r>
              <a:rPr lang="en-US" sz="4400" b="1" dirty="0">
                <a:solidFill>
                  <a:schemeClr val="tx2"/>
                </a:solidFill>
                <a:latin typeface="Cambria" pitchFamily="34" charset="0"/>
                <a:ea typeface="Cambria" pitchFamily="34" charset="-122"/>
                <a:cs typeface="Cambria" pitchFamily="34" charset="-120"/>
              </a:rPr>
              <a:t>15%</a:t>
            </a:r>
            <a:endParaRPr lang="en-US" sz="4400" dirty="0">
              <a:solidFill>
                <a:schemeClr val="tx2"/>
              </a:solidFill>
            </a:endParaRPr>
          </a:p>
        </p:txBody>
      </p:sp>
      <p:sp>
        <p:nvSpPr>
          <p:cNvPr id="9" name="Text 7"/>
          <p:cNvSpPr txBox="1"/>
          <p:nvPr/>
        </p:nvSpPr>
        <p:spPr>
          <a:xfrm>
            <a:off x="4640580" y="2468880"/>
            <a:ext cx="2907792" cy="1325880"/>
          </a:xfrm>
          <a:prstGeom prst="rect">
            <a:avLst/>
          </a:prstGeom>
          <a:noFill/>
          <a:ln/>
        </p:spPr>
        <p:txBody>
          <a:bodyPr wrap="square" lIns="0" tIns="0" rIns="0" bIns="0" rtlCol="0" anchor="t"/>
          <a:lstStyle/>
          <a:p>
            <a:pPr marL="0" indent="0">
              <a:lnSpc>
                <a:spcPct val="105000"/>
              </a:lnSpc>
              <a:buNone/>
            </a:pPr>
            <a:r>
              <a:rPr lang="en-US" sz="1350" dirty="0">
                <a:solidFill>
                  <a:srgbClr val="1C2430"/>
                </a:solidFill>
                <a:latin typeface="Calibri" pitchFamily="34" charset="0"/>
                <a:ea typeface="Calibri" pitchFamily="34" charset="-122"/>
                <a:cs typeface="Calibri" pitchFamily="34" charset="-120"/>
              </a:rPr>
              <a:t>of people who had experienced racism had ever reported it to an organisation — so recorded figures understate the problem</a:t>
            </a:r>
            <a:endParaRPr lang="en-US" sz="1350" dirty="0"/>
          </a:p>
        </p:txBody>
      </p:sp>
      <p:sp>
        <p:nvSpPr>
          <p:cNvPr id="10" name="Text 8"/>
          <p:cNvSpPr txBox="1"/>
          <p:nvPr/>
        </p:nvSpPr>
        <p:spPr>
          <a:xfrm>
            <a:off x="4640580" y="3858768"/>
            <a:ext cx="2907792" cy="320040"/>
          </a:xfrm>
          <a:prstGeom prst="rect">
            <a:avLst/>
          </a:prstGeom>
          <a:noFill/>
          <a:ln/>
        </p:spPr>
        <p:txBody>
          <a:bodyPr wrap="square" lIns="0" tIns="0" rIns="0" bIns="0" rtlCol="0" anchor="ctr"/>
          <a:lstStyle/>
          <a:p>
            <a:pPr marL="0" indent="0">
              <a:buNone/>
            </a:pPr>
            <a:r>
              <a:rPr lang="en-US" sz="1050" i="1" dirty="0">
                <a:solidFill>
                  <a:srgbClr val="5A6878"/>
                </a:solidFill>
                <a:latin typeface="Calibri" pitchFamily="34" charset="0"/>
                <a:ea typeface="Calibri" pitchFamily="34" charset="-122"/>
                <a:cs typeface="Calibri" pitchFamily="34" charset="-120"/>
              </a:rPr>
              <a:t>Victoria University, 2025</a:t>
            </a:r>
            <a:endParaRPr lang="en-US" sz="1050" dirty="0"/>
          </a:p>
        </p:txBody>
      </p:sp>
      <p:sp>
        <p:nvSpPr>
          <p:cNvPr id="11" name="stat2"/>
          <p:cNvSpPr/>
          <p:nvPr/>
        </p:nvSpPr>
        <p:spPr>
          <a:xfrm>
            <a:off x="8174736" y="1389888"/>
            <a:ext cx="3419856" cy="2971800"/>
          </a:xfrm>
          <a:prstGeom prst="roundRect">
            <a:avLst>
              <a:gd name="adj" fmla="val 1846"/>
            </a:avLst>
          </a:prstGeom>
          <a:solidFill>
            <a:srgbClr val="EDF1F6"/>
          </a:solidFill>
          <a:ln w="12700">
            <a:solidFill>
              <a:srgbClr val="D4DCE5"/>
            </a:solidFill>
            <a:prstDash val="solid"/>
          </a:ln>
        </p:spPr>
        <p:txBody>
          <a:bodyPr/>
          <a:lstStyle/>
          <a:p>
            <a:endParaRPr lang="en-AU"/>
          </a:p>
        </p:txBody>
      </p:sp>
      <p:sp>
        <p:nvSpPr>
          <p:cNvPr id="12" name="Text 10"/>
          <p:cNvSpPr txBox="1"/>
          <p:nvPr/>
        </p:nvSpPr>
        <p:spPr>
          <a:xfrm>
            <a:off x="8430768" y="1536192"/>
            <a:ext cx="2907792" cy="868680"/>
          </a:xfrm>
          <a:prstGeom prst="rect">
            <a:avLst/>
          </a:prstGeom>
          <a:noFill/>
          <a:ln/>
        </p:spPr>
        <p:txBody>
          <a:bodyPr wrap="square" lIns="0" tIns="0" rIns="0" bIns="0" rtlCol="0" anchor="ctr"/>
          <a:lstStyle/>
          <a:p>
            <a:pPr marL="0" indent="0">
              <a:buNone/>
            </a:pPr>
            <a:r>
              <a:rPr lang="en-US" sz="4400" b="1" dirty="0">
                <a:solidFill>
                  <a:schemeClr val="tx2"/>
                </a:solidFill>
                <a:latin typeface="Cambria" pitchFamily="34" charset="0"/>
                <a:ea typeface="Cambria" pitchFamily="34" charset="-122"/>
                <a:cs typeface="Cambria" pitchFamily="34" charset="-120"/>
              </a:rPr>
              <a:t>442</a:t>
            </a:r>
            <a:endParaRPr lang="en-US" sz="4400" dirty="0">
              <a:solidFill>
                <a:schemeClr val="tx2"/>
              </a:solidFill>
            </a:endParaRPr>
          </a:p>
        </p:txBody>
      </p:sp>
      <p:sp>
        <p:nvSpPr>
          <p:cNvPr id="13" name="Text 11"/>
          <p:cNvSpPr txBox="1"/>
          <p:nvPr/>
        </p:nvSpPr>
        <p:spPr>
          <a:xfrm>
            <a:off x="8430768" y="2468880"/>
            <a:ext cx="2907792" cy="1325880"/>
          </a:xfrm>
          <a:prstGeom prst="rect">
            <a:avLst/>
          </a:prstGeom>
          <a:noFill/>
          <a:ln/>
        </p:spPr>
        <p:txBody>
          <a:bodyPr wrap="square" lIns="0" tIns="0" rIns="0" bIns="0" rtlCol="0" anchor="t"/>
          <a:lstStyle/>
          <a:p>
            <a:pPr marL="0" indent="0">
              <a:lnSpc>
                <a:spcPct val="105000"/>
              </a:lnSpc>
              <a:buNone/>
            </a:pPr>
            <a:r>
              <a:rPr lang="en-US" sz="1350" dirty="0">
                <a:solidFill>
                  <a:srgbClr val="1C2430"/>
                </a:solidFill>
                <a:latin typeface="Calibri" pitchFamily="34" charset="0"/>
                <a:ea typeface="Calibri" pitchFamily="34" charset="-122"/>
                <a:cs typeface="Calibri" pitchFamily="34" charset="-120"/>
              </a:rPr>
              <a:t>validated reports of racism against Aboriginal and Torres Strait Islander people to the national Call It Out register in one year</a:t>
            </a:r>
            <a:endParaRPr lang="en-US" sz="1350" dirty="0"/>
          </a:p>
        </p:txBody>
      </p:sp>
      <p:sp>
        <p:nvSpPr>
          <p:cNvPr id="14" name="Text 12"/>
          <p:cNvSpPr txBox="1"/>
          <p:nvPr/>
        </p:nvSpPr>
        <p:spPr>
          <a:xfrm>
            <a:off x="8430768" y="3858768"/>
            <a:ext cx="2907792" cy="320040"/>
          </a:xfrm>
          <a:prstGeom prst="rect">
            <a:avLst/>
          </a:prstGeom>
          <a:noFill/>
          <a:ln/>
        </p:spPr>
        <p:txBody>
          <a:bodyPr wrap="square" lIns="0" tIns="0" rIns="0" bIns="0" rtlCol="0" anchor="ctr"/>
          <a:lstStyle/>
          <a:p>
            <a:pPr marL="0" indent="0">
              <a:buNone/>
            </a:pPr>
            <a:r>
              <a:rPr lang="en-US" sz="1050" i="1" dirty="0">
                <a:solidFill>
                  <a:srgbClr val="5A6878"/>
                </a:solidFill>
                <a:latin typeface="Calibri" pitchFamily="34" charset="0"/>
                <a:ea typeface="Calibri" pitchFamily="34" charset="-122"/>
                <a:cs typeface="Calibri" pitchFamily="34" charset="-120"/>
              </a:rPr>
              <a:t>Jumbunna Institute, UTS, 2024–25</a:t>
            </a:r>
            <a:endParaRPr lang="en-US" sz="1050" dirty="0"/>
          </a:p>
        </p:txBody>
      </p:sp>
      <p:sp>
        <p:nvSpPr>
          <p:cNvPr id="15" name="framework"/>
          <p:cNvSpPr/>
          <p:nvPr/>
        </p:nvSpPr>
        <p:spPr>
          <a:xfrm>
            <a:off x="594360" y="4727448"/>
            <a:ext cx="11002975" cy="1188720"/>
          </a:xfrm>
          <a:prstGeom prst="roundRect">
            <a:avLst>
              <a:gd name="adj" fmla="val 4615"/>
            </a:avLst>
          </a:prstGeom>
          <a:solidFill>
            <a:srgbClr val="1F3A5F"/>
          </a:solidFill>
          <a:ln w="12700">
            <a:solidFill>
              <a:srgbClr val="1F3A5F"/>
            </a:solidFill>
            <a:prstDash val="solid"/>
          </a:ln>
        </p:spPr>
        <p:txBody>
          <a:bodyPr/>
          <a:lstStyle/>
          <a:p>
            <a:endParaRPr lang="en-AU"/>
          </a:p>
        </p:txBody>
      </p:sp>
      <p:sp>
        <p:nvSpPr>
          <p:cNvPr id="16" name="disc-10"/>
          <p:cNvSpPr/>
          <p:nvPr/>
        </p:nvSpPr>
        <p:spPr>
          <a:xfrm>
            <a:off x="978408" y="5111496"/>
            <a:ext cx="420624" cy="420624"/>
          </a:xfrm>
          <a:prstGeom prst="ellipse">
            <a:avLst/>
          </a:prstGeom>
          <a:solidFill>
            <a:schemeClr val="bg1"/>
          </a:solidFill>
          <a:ln w="12700">
            <a:solidFill>
              <a:schemeClr val="bg1"/>
            </a:solidFill>
            <a:prstDash val="solid"/>
          </a:ln>
        </p:spPr>
        <p:txBody>
          <a:bodyPr/>
          <a:lstStyle/>
          <a:p>
            <a:endParaRPr lang="en-AU">
              <a:ln>
                <a:solidFill>
                  <a:schemeClr val="bg1"/>
                </a:solidFill>
              </a:ln>
            </a:endParaRPr>
          </a:p>
        </p:txBody>
      </p:sp>
      <p:sp>
        <p:nvSpPr>
          <p:cNvPr id="17" name="Text 15"/>
          <p:cNvSpPr txBox="1"/>
          <p:nvPr/>
        </p:nvSpPr>
        <p:spPr>
          <a:xfrm>
            <a:off x="1764792" y="4892040"/>
            <a:ext cx="9829800" cy="868680"/>
          </a:xfrm>
          <a:prstGeom prst="rect">
            <a:avLst/>
          </a:prstGeom>
          <a:noFill/>
          <a:ln/>
        </p:spPr>
        <p:txBody>
          <a:bodyPr wrap="square" lIns="0" tIns="0" rIns="0" bIns="0" rtlCol="0" anchor="ctr"/>
          <a:lstStyle/>
          <a:p>
            <a:pPr marL="0" indent="0">
              <a:lnSpc>
                <a:spcPct val="105000"/>
              </a:lnSpc>
              <a:buNone/>
            </a:pPr>
            <a:r>
              <a:rPr lang="en-US" sz="1400" b="1" dirty="0">
                <a:solidFill>
                  <a:srgbClr val="FFFFFF"/>
                </a:solidFill>
                <a:latin typeface="Calibri" pitchFamily="34" charset="0"/>
                <a:ea typeface="Calibri" pitchFamily="34" charset="-122"/>
                <a:cs typeface="Calibri" pitchFamily="34" charset="-120"/>
              </a:rPr>
              <a:t>The Australian Human Rights Commission’s National Anti-Racism Framework (2024) </a:t>
            </a:r>
          </a:p>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asks governments to fund and support local anti-racism action. Few councils have a strategy, </a:t>
            </a:r>
          </a:p>
          <a:p>
            <a:pPr marL="0" indent="0">
              <a:lnSpc>
                <a:spcPct val="105000"/>
              </a:lnSpc>
              <a:buNone/>
            </a:pPr>
            <a:r>
              <a:rPr lang="en-US" sz="1400" dirty="0">
                <a:solidFill>
                  <a:srgbClr val="FFFFFF"/>
                </a:solidFill>
                <a:latin typeface="Calibri" pitchFamily="34" charset="0"/>
                <a:ea typeface="Calibri" pitchFamily="34" charset="-122"/>
                <a:cs typeface="Calibri" pitchFamily="34" charset="-120"/>
              </a:rPr>
              <a:t>and the Commission found local government tends not to see racism as its responsibility.</a:t>
            </a:r>
            <a:endParaRPr lang="en-US" sz="1400" dirty="0"/>
          </a:p>
        </p:txBody>
      </p:sp>
      <p:sp>
        <p:nvSpPr>
          <p:cNvPr id="25" name="Slide Number Placeholder 0"/>
          <p:cNvSpPr>
            <a:spLocks noGrp="1"/>
          </p:cNvSpPr>
          <p:nvPr>
            <p:ph type="sldNum" sz="quarter" idx="4294967295"/>
          </p:nvPr>
        </p:nvSpPr>
        <p:spPr>
          <a:xfrm>
            <a:off x="11384280" y="6382512"/>
            <a:ext cx="457200" cy="274320"/>
          </a:xfrm>
          <a:prstGeom prst="rect">
            <a:avLst/>
          </a:prstGeom>
          <a:extLst>
            <a:ext uri="{C572A759-6A51-4108-AA02-DFA0A04FC94B}">
              <ma14:wrappingTextBoxFlag xmlns="" xmlns:ma14="http://schemas.microsoft.com/office/mac/drawingml/2011/main" val="0"/>
            </a:ext>
          </a:extLst>
        </p:spPr>
        <p:txBody>
          <a:bodyPr/>
          <a:lstStyle>
            <a:lvl1pPr>
              <a:defRPr sz="950">
                <a:solidFill>
                  <a:srgbClr val="5A6878"/>
                </a:solidFill>
                <a:latin typeface="Calibri"/>
                <a:ea typeface="Calibri"/>
                <a:cs typeface="Calibri"/>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94360" y="402336"/>
            <a:ext cx="11002975" cy="749808"/>
          </a:xfrm>
          <a:prstGeom prst="rect">
            <a:avLst/>
          </a:prstGeom>
          <a:noFill/>
          <a:ln/>
        </p:spPr>
        <p:txBody>
          <a:bodyPr wrap="square" lIns="0" tIns="0" rIns="0" bIns="0" rtlCol="0" anchor="ctr"/>
          <a:lstStyle/>
          <a:p>
            <a:pPr marL="0" indent="0" algn="l">
              <a:buNone/>
            </a:pPr>
            <a:r>
              <a:rPr lang="en-US" sz="3000" b="1" dirty="0">
                <a:solidFill>
                  <a:srgbClr val="1F3A5F"/>
                </a:solidFill>
                <a:latin typeface="Cambria" pitchFamily="34" charset="0"/>
                <a:ea typeface="Cambria" pitchFamily="34" charset="-122"/>
                <a:cs typeface="Cambria" pitchFamily="34" charset="-120"/>
              </a:rPr>
              <a:t>What the strategy is</a:t>
            </a:r>
            <a:endParaRPr lang="en-US" sz="3000" dirty="0"/>
          </a:p>
        </p:txBody>
      </p:sp>
      <p:sp>
        <p:nvSpPr>
          <p:cNvPr id="3" name="what0"/>
          <p:cNvSpPr/>
          <p:nvPr/>
        </p:nvSpPr>
        <p:spPr>
          <a:xfrm>
            <a:off x="594360" y="1664208"/>
            <a:ext cx="5376672" cy="1828800"/>
          </a:xfrm>
          <a:prstGeom prst="roundRect">
            <a:avLst>
              <a:gd name="adj" fmla="val 3000"/>
            </a:avLst>
          </a:prstGeom>
          <a:solidFill>
            <a:srgbClr val="EDF1F6"/>
          </a:solidFill>
          <a:ln w="12700">
            <a:solidFill>
              <a:srgbClr val="D4DCE5"/>
            </a:solidFill>
            <a:prstDash val="solid"/>
          </a:ln>
        </p:spPr>
        <p:txBody>
          <a:bodyPr/>
          <a:lstStyle/>
          <a:p>
            <a:endParaRPr lang="en-AU"/>
          </a:p>
        </p:txBody>
      </p:sp>
      <p:sp>
        <p:nvSpPr>
          <p:cNvPr id="4" name="disc-11"/>
          <p:cNvSpPr/>
          <p:nvPr/>
        </p:nvSpPr>
        <p:spPr>
          <a:xfrm>
            <a:off x="960120" y="1965960"/>
            <a:ext cx="457200" cy="457200"/>
          </a:xfrm>
          <a:prstGeom prst="ellipse">
            <a:avLst/>
          </a:prstGeom>
          <a:solidFill>
            <a:srgbClr val="1F3A5F"/>
          </a:solidFill>
          <a:ln w="12700">
            <a:solidFill>
              <a:srgbClr val="1F3A5F"/>
            </a:solidFill>
            <a:prstDash val="solid"/>
          </a:ln>
        </p:spPr>
        <p:txBody>
          <a:bodyPr/>
          <a:lstStyle/>
          <a:p>
            <a:endParaRPr lang="en-AU"/>
          </a:p>
        </p:txBody>
      </p:sp>
      <p:sp>
        <p:nvSpPr>
          <p:cNvPr id="5" name="Text 3"/>
          <p:cNvSpPr txBox="1"/>
          <p:nvPr/>
        </p:nvSpPr>
        <p:spPr>
          <a:xfrm>
            <a:off x="960120" y="1965960"/>
            <a:ext cx="457200"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1</a:t>
            </a:r>
            <a:endParaRPr lang="en-US" sz="1500" dirty="0"/>
          </a:p>
        </p:txBody>
      </p:sp>
      <p:sp>
        <p:nvSpPr>
          <p:cNvPr id="6" name="Text 4"/>
          <p:cNvSpPr txBox="1"/>
          <p:nvPr/>
        </p:nvSpPr>
        <p:spPr>
          <a:xfrm>
            <a:off x="1581912" y="1920240"/>
            <a:ext cx="4114800" cy="548640"/>
          </a:xfrm>
          <a:prstGeom prst="rect">
            <a:avLst/>
          </a:prstGeom>
          <a:noFill/>
          <a:ln/>
        </p:spPr>
        <p:txBody>
          <a:bodyPr wrap="square" lIns="0" tIns="0" rIns="0" bIns="0" rtlCol="0" anchor="ctr"/>
          <a:lstStyle/>
          <a:p>
            <a:pPr marL="0" indent="0">
              <a:buNone/>
            </a:pPr>
            <a:r>
              <a:rPr lang="en-US" sz="1700" b="1" dirty="0">
                <a:solidFill>
                  <a:srgbClr val="1F3A5F"/>
                </a:solidFill>
                <a:latin typeface="Cambria" pitchFamily="34" charset="0"/>
                <a:ea typeface="Cambria" pitchFamily="34" charset="-122"/>
                <a:cs typeface="Cambria" pitchFamily="34" charset="-120"/>
              </a:rPr>
              <a:t>A plain-English strategy</a:t>
            </a:r>
            <a:endParaRPr lang="en-US" sz="1700" dirty="0"/>
          </a:p>
        </p:txBody>
      </p:sp>
      <p:sp>
        <p:nvSpPr>
          <p:cNvPr id="7" name="Text 5"/>
          <p:cNvSpPr txBox="1"/>
          <p:nvPr/>
        </p:nvSpPr>
        <p:spPr>
          <a:xfrm>
            <a:off x="960120" y="2578608"/>
            <a:ext cx="4663440" cy="777240"/>
          </a:xfrm>
          <a:prstGeom prst="rect">
            <a:avLst/>
          </a:prstGeom>
          <a:noFill/>
          <a:ln/>
        </p:spPr>
        <p:txBody>
          <a:bodyPr wrap="square" lIns="0" tIns="0" rIns="0" bIns="0" rtlCol="0" anchor="t"/>
          <a:lstStyle/>
          <a:p>
            <a:pPr marL="0" indent="0">
              <a:lnSpc>
                <a:spcPct val="105000"/>
              </a:lnSpc>
              <a:buNone/>
            </a:pPr>
            <a:r>
              <a:rPr lang="en-US" sz="1400" dirty="0">
                <a:solidFill>
                  <a:srgbClr val="1C2430"/>
                </a:solidFill>
                <a:latin typeface="Calibri" pitchFamily="34" charset="0"/>
                <a:ea typeface="Calibri" pitchFamily="34" charset="-122"/>
                <a:cs typeface="Calibri" pitchFamily="34" charset="-120"/>
              </a:rPr>
              <a:t>Ten years, delivered through four-year action plans aligned with the council term.</a:t>
            </a:r>
            <a:endParaRPr lang="en-US" sz="1400" dirty="0"/>
          </a:p>
        </p:txBody>
      </p:sp>
      <p:sp>
        <p:nvSpPr>
          <p:cNvPr id="8" name="what1"/>
          <p:cNvSpPr/>
          <p:nvPr/>
        </p:nvSpPr>
        <p:spPr>
          <a:xfrm>
            <a:off x="6217920" y="1664208"/>
            <a:ext cx="5376672" cy="1828800"/>
          </a:xfrm>
          <a:prstGeom prst="roundRect">
            <a:avLst>
              <a:gd name="adj" fmla="val 3000"/>
            </a:avLst>
          </a:prstGeom>
          <a:solidFill>
            <a:srgbClr val="FFFFFF"/>
          </a:solidFill>
          <a:ln w="12700">
            <a:solidFill>
              <a:srgbClr val="D4DCE5"/>
            </a:solidFill>
            <a:prstDash val="solid"/>
          </a:ln>
        </p:spPr>
        <p:txBody>
          <a:bodyPr/>
          <a:lstStyle/>
          <a:p>
            <a:endParaRPr lang="en-AU"/>
          </a:p>
        </p:txBody>
      </p:sp>
      <p:sp>
        <p:nvSpPr>
          <p:cNvPr id="9" name="disc-12"/>
          <p:cNvSpPr/>
          <p:nvPr/>
        </p:nvSpPr>
        <p:spPr>
          <a:xfrm>
            <a:off x="6583680" y="1965960"/>
            <a:ext cx="457200" cy="457200"/>
          </a:xfrm>
          <a:prstGeom prst="ellipse">
            <a:avLst/>
          </a:prstGeom>
          <a:solidFill>
            <a:srgbClr val="1F3A5F"/>
          </a:solidFill>
          <a:ln w="12700">
            <a:solidFill>
              <a:srgbClr val="1F3A5F"/>
            </a:solidFill>
            <a:prstDash val="solid"/>
          </a:ln>
        </p:spPr>
        <p:txBody>
          <a:bodyPr/>
          <a:lstStyle/>
          <a:p>
            <a:endParaRPr lang="en-AU"/>
          </a:p>
        </p:txBody>
      </p:sp>
      <p:sp>
        <p:nvSpPr>
          <p:cNvPr id="10" name="Text 8"/>
          <p:cNvSpPr txBox="1"/>
          <p:nvPr/>
        </p:nvSpPr>
        <p:spPr>
          <a:xfrm>
            <a:off x="6583680" y="1965960"/>
            <a:ext cx="457200"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2</a:t>
            </a:r>
            <a:endParaRPr lang="en-US" sz="1500" dirty="0"/>
          </a:p>
        </p:txBody>
      </p:sp>
      <p:sp>
        <p:nvSpPr>
          <p:cNvPr id="11" name="Text 9"/>
          <p:cNvSpPr txBox="1"/>
          <p:nvPr/>
        </p:nvSpPr>
        <p:spPr>
          <a:xfrm>
            <a:off x="7205472" y="1920240"/>
            <a:ext cx="4114800" cy="548640"/>
          </a:xfrm>
          <a:prstGeom prst="rect">
            <a:avLst/>
          </a:prstGeom>
          <a:noFill/>
          <a:ln/>
        </p:spPr>
        <p:txBody>
          <a:bodyPr wrap="square" lIns="0" tIns="0" rIns="0" bIns="0" rtlCol="0" anchor="ctr"/>
          <a:lstStyle/>
          <a:p>
            <a:pPr marL="0" indent="0">
              <a:buNone/>
            </a:pPr>
            <a:r>
              <a:rPr lang="en-US" sz="1700" b="1" dirty="0">
                <a:solidFill>
                  <a:srgbClr val="1F3A5F"/>
                </a:solidFill>
                <a:latin typeface="Cambria" pitchFamily="34" charset="0"/>
                <a:ea typeface="Cambria" pitchFamily="34" charset="-122"/>
                <a:cs typeface="Cambria" pitchFamily="34" charset="-120"/>
              </a:rPr>
              <a:t>For every background</a:t>
            </a:r>
            <a:endParaRPr lang="en-US" sz="1700" dirty="0"/>
          </a:p>
        </p:txBody>
      </p:sp>
      <p:sp>
        <p:nvSpPr>
          <p:cNvPr id="12" name="Text 10"/>
          <p:cNvSpPr txBox="1"/>
          <p:nvPr/>
        </p:nvSpPr>
        <p:spPr>
          <a:xfrm>
            <a:off x="6583680" y="2578608"/>
            <a:ext cx="4663440" cy="777240"/>
          </a:xfrm>
          <a:prstGeom prst="rect">
            <a:avLst/>
          </a:prstGeom>
          <a:noFill/>
          <a:ln/>
        </p:spPr>
        <p:txBody>
          <a:bodyPr wrap="square" lIns="0" tIns="0" rIns="0" bIns="0" rtlCol="0" anchor="t"/>
          <a:lstStyle/>
          <a:p>
            <a:pPr marL="0" indent="0">
              <a:lnSpc>
                <a:spcPct val="105000"/>
              </a:lnSpc>
              <a:buNone/>
            </a:pPr>
            <a:r>
              <a:rPr lang="en-US" sz="1400" dirty="0">
                <a:solidFill>
                  <a:srgbClr val="1C2430"/>
                </a:solidFill>
                <a:latin typeface="Calibri" pitchFamily="34" charset="0"/>
                <a:ea typeface="Calibri" pitchFamily="34" charset="-122"/>
                <a:cs typeface="Calibri" pitchFamily="34" charset="-120"/>
              </a:rPr>
              <a:t>Covers racism in all its forms, with a distinct focus on Aboriginal and Torres Strait Islander peoples.</a:t>
            </a:r>
            <a:endParaRPr lang="en-US" sz="1400" dirty="0"/>
          </a:p>
        </p:txBody>
      </p:sp>
      <p:sp>
        <p:nvSpPr>
          <p:cNvPr id="13" name="what2"/>
          <p:cNvSpPr/>
          <p:nvPr/>
        </p:nvSpPr>
        <p:spPr>
          <a:xfrm>
            <a:off x="594360" y="3813048"/>
            <a:ext cx="5376672" cy="1828800"/>
          </a:xfrm>
          <a:prstGeom prst="roundRect">
            <a:avLst>
              <a:gd name="adj" fmla="val 3000"/>
            </a:avLst>
          </a:prstGeom>
          <a:solidFill>
            <a:srgbClr val="FFFFFF"/>
          </a:solidFill>
          <a:ln w="12700">
            <a:solidFill>
              <a:srgbClr val="D4DCE5"/>
            </a:solidFill>
            <a:prstDash val="solid"/>
          </a:ln>
        </p:spPr>
        <p:txBody>
          <a:bodyPr/>
          <a:lstStyle/>
          <a:p>
            <a:endParaRPr lang="en-AU"/>
          </a:p>
        </p:txBody>
      </p:sp>
      <p:sp>
        <p:nvSpPr>
          <p:cNvPr id="14" name="disc-13"/>
          <p:cNvSpPr/>
          <p:nvPr/>
        </p:nvSpPr>
        <p:spPr>
          <a:xfrm>
            <a:off x="960120" y="4114800"/>
            <a:ext cx="457200" cy="457200"/>
          </a:xfrm>
          <a:prstGeom prst="ellipse">
            <a:avLst/>
          </a:prstGeom>
          <a:solidFill>
            <a:srgbClr val="1F3A5F"/>
          </a:solidFill>
          <a:ln w="12700">
            <a:solidFill>
              <a:srgbClr val="1F3A5F"/>
            </a:solidFill>
            <a:prstDash val="solid"/>
          </a:ln>
        </p:spPr>
        <p:txBody>
          <a:bodyPr/>
          <a:lstStyle/>
          <a:p>
            <a:endParaRPr lang="en-AU"/>
          </a:p>
        </p:txBody>
      </p:sp>
      <p:sp>
        <p:nvSpPr>
          <p:cNvPr id="15" name="Text 13"/>
          <p:cNvSpPr txBox="1"/>
          <p:nvPr/>
        </p:nvSpPr>
        <p:spPr>
          <a:xfrm>
            <a:off x="960120" y="4114800"/>
            <a:ext cx="457200"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3</a:t>
            </a:r>
            <a:endParaRPr lang="en-US" sz="1500" dirty="0"/>
          </a:p>
        </p:txBody>
      </p:sp>
      <p:sp>
        <p:nvSpPr>
          <p:cNvPr id="16" name="Text 14"/>
          <p:cNvSpPr txBox="1"/>
          <p:nvPr/>
        </p:nvSpPr>
        <p:spPr>
          <a:xfrm>
            <a:off x="1581912" y="4069080"/>
            <a:ext cx="4114800" cy="548640"/>
          </a:xfrm>
          <a:prstGeom prst="rect">
            <a:avLst/>
          </a:prstGeom>
          <a:noFill/>
          <a:ln/>
        </p:spPr>
        <p:txBody>
          <a:bodyPr wrap="square" lIns="0" tIns="0" rIns="0" bIns="0" rtlCol="0" anchor="ctr"/>
          <a:lstStyle/>
          <a:p>
            <a:pPr marL="0" indent="0">
              <a:buNone/>
            </a:pPr>
            <a:r>
              <a:rPr lang="en-US" sz="1700" b="1" dirty="0">
                <a:solidFill>
                  <a:srgbClr val="1C2430"/>
                </a:solidFill>
                <a:highlight>
                  <a:srgbClr val="FFF200"/>
                </a:highlight>
                <a:latin typeface="Cambria" pitchFamily="34" charset="0"/>
                <a:ea typeface="Cambria" pitchFamily="34" charset="-122"/>
                <a:cs typeface="Cambria" pitchFamily="34" charset="-120"/>
              </a:rPr>
              <a:t>[number]</a:t>
            </a:r>
            <a:r>
              <a:rPr lang="en-US" sz="1700" b="1" dirty="0">
                <a:solidFill>
                  <a:srgbClr val="1F3A5F"/>
                </a:solidFill>
                <a:latin typeface="Cambria" pitchFamily="34" charset="0"/>
                <a:ea typeface="Cambria" pitchFamily="34" charset="-122"/>
                <a:cs typeface="Cambria" pitchFamily="34" charset="-120"/>
              </a:rPr>
              <a:t> practical actions</a:t>
            </a:r>
            <a:endParaRPr lang="en-US" sz="1700" dirty="0"/>
          </a:p>
        </p:txBody>
      </p:sp>
      <p:sp>
        <p:nvSpPr>
          <p:cNvPr id="17" name="Text 15"/>
          <p:cNvSpPr txBox="1"/>
          <p:nvPr/>
        </p:nvSpPr>
        <p:spPr>
          <a:xfrm>
            <a:off x="960120" y="4727448"/>
            <a:ext cx="4663440" cy="777240"/>
          </a:xfrm>
          <a:prstGeom prst="rect">
            <a:avLst/>
          </a:prstGeom>
          <a:noFill/>
          <a:ln/>
        </p:spPr>
        <p:txBody>
          <a:bodyPr wrap="square" lIns="0" tIns="0" rIns="0" bIns="0" rtlCol="0" anchor="t"/>
          <a:lstStyle/>
          <a:p>
            <a:pPr marL="0" indent="0">
              <a:lnSpc>
                <a:spcPct val="105000"/>
              </a:lnSpc>
              <a:buNone/>
            </a:pPr>
            <a:r>
              <a:rPr lang="en-US" sz="1400" dirty="0">
                <a:solidFill>
                  <a:srgbClr val="1C2430"/>
                </a:solidFill>
                <a:latin typeface="Calibri" pitchFamily="34" charset="0"/>
                <a:ea typeface="Calibri" pitchFamily="34" charset="-122"/>
                <a:cs typeface="Calibri" pitchFamily="34" charset="-120"/>
              </a:rPr>
              <a:t>Each with a lead team, a timeframe, an indicative cost and a measure of progress.</a:t>
            </a:r>
            <a:endParaRPr lang="en-US" sz="1400" dirty="0"/>
          </a:p>
        </p:txBody>
      </p:sp>
      <p:sp>
        <p:nvSpPr>
          <p:cNvPr id="18" name="what3"/>
          <p:cNvSpPr/>
          <p:nvPr/>
        </p:nvSpPr>
        <p:spPr>
          <a:xfrm>
            <a:off x="6217920" y="3813048"/>
            <a:ext cx="5376672" cy="1828800"/>
          </a:xfrm>
          <a:prstGeom prst="roundRect">
            <a:avLst>
              <a:gd name="adj" fmla="val 3000"/>
            </a:avLst>
          </a:prstGeom>
          <a:solidFill>
            <a:srgbClr val="EDF1F6"/>
          </a:solidFill>
          <a:ln w="12700">
            <a:solidFill>
              <a:srgbClr val="D4DCE5"/>
            </a:solidFill>
            <a:prstDash val="solid"/>
          </a:ln>
        </p:spPr>
        <p:txBody>
          <a:bodyPr/>
          <a:lstStyle/>
          <a:p>
            <a:endParaRPr lang="en-AU"/>
          </a:p>
        </p:txBody>
      </p:sp>
      <p:sp>
        <p:nvSpPr>
          <p:cNvPr id="19" name="disc-14"/>
          <p:cNvSpPr/>
          <p:nvPr/>
        </p:nvSpPr>
        <p:spPr>
          <a:xfrm>
            <a:off x="6583680" y="4114800"/>
            <a:ext cx="457200" cy="457200"/>
          </a:xfrm>
          <a:prstGeom prst="ellipse">
            <a:avLst/>
          </a:prstGeom>
          <a:solidFill>
            <a:srgbClr val="1F3A5F"/>
          </a:solidFill>
          <a:ln w="12700">
            <a:solidFill>
              <a:srgbClr val="1F3A5F"/>
            </a:solidFill>
            <a:prstDash val="solid"/>
          </a:ln>
        </p:spPr>
        <p:txBody>
          <a:bodyPr/>
          <a:lstStyle/>
          <a:p>
            <a:endParaRPr lang="en-AU"/>
          </a:p>
        </p:txBody>
      </p:sp>
      <p:sp>
        <p:nvSpPr>
          <p:cNvPr id="20" name="Text 18"/>
          <p:cNvSpPr txBox="1"/>
          <p:nvPr/>
        </p:nvSpPr>
        <p:spPr>
          <a:xfrm>
            <a:off x="6583680" y="4114800"/>
            <a:ext cx="457200"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4</a:t>
            </a:r>
            <a:endParaRPr lang="en-US" sz="1500" dirty="0"/>
          </a:p>
        </p:txBody>
      </p:sp>
      <p:sp>
        <p:nvSpPr>
          <p:cNvPr id="21" name="Text 19"/>
          <p:cNvSpPr txBox="1"/>
          <p:nvPr/>
        </p:nvSpPr>
        <p:spPr>
          <a:xfrm>
            <a:off x="7205472" y="4069080"/>
            <a:ext cx="4114800" cy="548640"/>
          </a:xfrm>
          <a:prstGeom prst="rect">
            <a:avLst/>
          </a:prstGeom>
          <a:noFill/>
          <a:ln/>
        </p:spPr>
        <p:txBody>
          <a:bodyPr wrap="square" lIns="0" tIns="0" rIns="0" bIns="0" rtlCol="0" anchor="ctr"/>
          <a:lstStyle/>
          <a:p>
            <a:pPr marL="0" indent="0">
              <a:buNone/>
            </a:pPr>
            <a:r>
              <a:rPr lang="en-US" sz="1700" b="1" dirty="0">
                <a:solidFill>
                  <a:srgbClr val="1F3A5F"/>
                </a:solidFill>
                <a:latin typeface="Cambria" pitchFamily="34" charset="0"/>
                <a:ea typeface="Cambria" pitchFamily="34" charset="-122"/>
                <a:cs typeface="Cambria" pitchFamily="34" charset="-120"/>
              </a:rPr>
              <a:t>Built on a tested template</a:t>
            </a:r>
            <a:endParaRPr lang="en-US" sz="1700" dirty="0"/>
          </a:p>
        </p:txBody>
      </p:sp>
      <p:sp>
        <p:nvSpPr>
          <p:cNvPr id="22" name="Text 20"/>
          <p:cNvSpPr txBox="1"/>
          <p:nvPr/>
        </p:nvSpPr>
        <p:spPr>
          <a:xfrm>
            <a:off x="6583680" y="4727448"/>
            <a:ext cx="4663440" cy="777240"/>
          </a:xfrm>
          <a:prstGeom prst="rect">
            <a:avLst/>
          </a:prstGeom>
          <a:noFill/>
          <a:ln/>
        </p:spPr>
        <p:txBody>
          <a:bodyPr wrap="square" lIns="0" tIns="0" rIns="0" bIns="0" rtlCol="0" anchor="t"/>
          <a:lstStyle/>
          <a:p>
            <a:pPr marL="0" indent="0">
              <a:lnSpc>
                <a:spcPct val="105000"/>
              </a:lnSpc>
              <a:buNone/>
            </a:pPr>
            <a:r>
              <a:rPr lang="en-US" sz="1400" dirty="0">
                <a:solidFill>
                  <a:srgbClr val="1C2430"/>
                </a:solidFill>
                <a:latin typeface="Calibri" pitchFamily="34" charset="0"/>
                <a:ea typeface="Calibri" pitchFamily="34" charset="-122"/>
                <a:cs typeface="Calibri" pitchFamily="34" charset="-120"/>
              </a:rPr>
              <a:t>Based on the Model Anti-Racism Strategy for Local Government.</a:t>
            </a:r>
            <a:endParaRPr lang="en-US" sz="1400" dirty="0"/>
          </a:p>
        </p:txBody>
      </p:sp>
      <p:sp>
        <p:nvSpPr>
          <p:cNvPr id="25" name="Slide Number Placeholder 0"/>
          <p:cNvSpPr>
            <a:spLocks noGrp="1"/>
          </p:cNvSpPr>
          <p:nvPr>
            <p:ph type="sldNum" sz="quarter" idx="4294967295"/>
          </p:nvPr>
        </p:nvSpPr>
        <p:spPr>
          <a:xfrm>
            <a:off x="11384280" y="6382512"/>
            <a:ext cx="457200" cy="274320"/>
          </a:xfrm>
          <a:prstGeom prst="rect">
            <a:avLst/>
          </a:prstGeom>
          <a:extLst>
            <a:ext uri="{C572A759-6A51-4108-AA02-DFA0A04FC94B}">
              <ma14:wrappingTextBoxFlag xmlns="" xmlns:ma14="http://schemas.microsoft.com/office/mac/drawingml/2011/main" val="0"/>
            </a:ext>
          </a:extLst>
        </p:spPr>
        <p:txBody>
          <a:bodyPr/>
          <a:lstStyle>
            <a:lvl1pPr>
              <a:defRPr sz="950">
                <a:solidFill>
                  <a:srgbClr val="5A6878"/>
                </a:solidFill>
                <a:latin typeface="Calibri"/>
                <a:ea typeface="Calibri"/>
                <a:cs typeface="Calibri"/>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94360" y="402336"/>
            <a:ext cx="11002975" cy="749808"/>
          </a:xfrm>
          <a:prstGeom prst="rect">
            <a:avLst/>
          </a:prstGeom>
          <a:noFill/>
          <a:ln/>
        </p:spPr>
        <p:txBody>
          <a:bodyPr wrap="square" lIns="0" tIns="0" rIns="0" bIns="0" rtlCol="0" anchor="ctr"/>
          <a:lstStyle/>
          <a:p>
            <a:pPr marL="0" indent="0" algn="l">
              <a:buNone/>
            </a:pPr>
            <a:r>
              <a:rPr lang="en-US" sz="3000" b="1" dirty="0">
                <a:solidFill>
                  <a:srgbClr val="1F3A5F"/>
                </a:solidFill>
                <a:latin typeface="Cambria" pitchFamily="34" charset="0"/>
                <a:ea typeface="Cambria" pitchFamily="34" charset="-122"/>
                <a:cs typeface="Cambria" pitchFamily="34" charset="-120"/>
              </a:rPr>
              <a:t>Six pillars</a:t>
            </a:r>
            <a:endParaRPr lang="en-US" sz="3000" dirty="0"/>
          </a:p>
        </p:txBody>
      </p:sp>
      <p:sp>
        <p:nvSpPr>
          <p:cNvPr id="3" name="pil0"/>
          <p:cNvSpPr/>
          <p:nvPr/>
        </p:nvSpPr>
        <p:spPr>
          <a:xfrm>
            <a:off x="594360" y="1463040"/>
            <a:ext cx="3419856" cy="2194560"/>
          </a:xfrm>
          <a:prstGeom prst="roundRect">
            <a:avLst>
              <a:gd name="adj" fmla="val 2500"/>
            </a:avLst>
          </a:prstGeom>
          <a:solidFill>
            <a:srgbClr val="EDF1F6"/>
          </a:solidFill>
          <a:ln w="12700">
            <a:solidFill>
              <a:srgbClr val="D4DCE5"/>
            </a:solidFill>
            <a:prstDash val="solid"/>
          </a:ln>
        </p:spPr>
        <p:txBody>
          <a:bodyPr/>
          <a:lstStyle/>
          <a:p>
            <a:endParaRPr lang="en-AU"/>
          </a:p>
        </p:txBody>
      </p:sp>
      <p:sp>
        <p:nvSpPr>
          <p:cNvPr id="4" name="disc-15"/>
          <p:cNvSpPr/>
          <p:nvPr/>
        </p:nvSpPr>
        <p:spPr>
          <a:xfrm>
            <a:off x="868680" y="1719072"/>
            <a:ext cx="420624" cy="420624"/>
          </a:xfrm>
          <a:prstGeom prst="ellipse">
            <a:avLst/>
          </a:prstGeom>
          <a:solidFill>
            <a:srgbClr val="1F3A5F"/>
          </a:solidFill>
          <a:ln w="12700">
            <a:solidFill>
              <a:srgbClr val="1F3A5F"/>
            </a:solidFill>
            <a:prstDash val="solid"/>
          </a:ln>
        </p:spPr>
        <p:txBody>
          <a:bodyPr/>
          <a:lstStyle/>
          <a:p>
            <a:endParaRPr lang="en-AU"/>
          </a:p>
        </p:txBody>
      </p:sp>
      <p:sp>
        <p:nvSpPr>
          <p:cNvPr id="5" name="Text 3"/>
          <p:cNvSpPr txBox="1"/>
          <p:nvPr/>
        </p:nvSpPr>
        <p:spPr>
          <a:xfrm>
            <a:off x="868680" y="1719072"/>
            <a:ext cx="420624" cy="420624"/>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1</a:t>
            </a:r>
            <a:endParaRPr lang="en-US" sz="1400" dirty="0"/>
          </a:p>
        </p:txBody>
      </p:sp>
      <p:sp>
        <p:nvSpPr>
          <p:cNvPr id="6" name="Text 4"/>
          <p:cNvSpPr txBox="1"/>
          <p:nvPr/>
        </p:nvSpPr>
        <p:spPr>
          <a:xfrm>
            <a:off x="868680" y="2212848"/>
            <a:ext cx="2871216" cy="512064"/>
          </a:xfrm>
          <a:prstGeom prst="rect">
            <a:avLst/>
          </a:prstGeom>
          <a:noFill/>
          <a:ln/>
        </p:spPr>
        <p:txBody>
          <a:bodyPr wrap="square" lIns="0" tIns="0" rIns="0" bIns="0" rtlCol="0" anchor="t"/>
          <a:lstStyle/>
          <a:p>
            <a:pPr marL="0" indent="0">
              <a:lnSpc>
                <a:spcPct val="95000"/>
              </a:lnSpc>
              <a:buNone/>
            </a:pPr>
            <a:r>
              <a:rPr lang="en-US" sz="1450" b="1" dirty="0">
                <a:solidFill>
                  <a:srgbClr val="1F3A5F"/>
                </a:solidFill>
                <a:latin typeface="Cambria" pitchFamily="34" charset="0"/>
                <a:ea typeface="Cambria" pitchFamily="34" charset="-122"/>
                <a:cs typeface="Cambria" pitchFamily="34" charset="-120"/>
              </a:rPr>
              <a:t>Respecting First Nations peoples</a:t>
            </a:r>
            <a:endParaRPr lang="en-US" sz="1450" dirty="0"/>
          </a:p>
        </p:txBody>
      </p:sp>
      <p:sp>
        <p:nvSpPr>
          <p:cNvPr id="7" name="Text 5"/>
          <p:cNvSpPr txBox="1"/>
          <p:nvPr/>
        </p:nvSpPr>
        <p:spPr>
          <a:xfrm>
            <a:off x="868680" y="2743200"/>
            <a:ext cx="2871216" cy="804672"/>
          </a:xfrm>
          <a:prstGeom prst="rect">
            <a:avLst/>
          </a:prstGeom>
          <a:noFill/>
          <a:ln/>
        </p:spPr>
        <p:txBody>
          <a:bodyPr wrap="square" lIns="0" tIns="0" rIns="0" bIns="0" rtlCol="0" anchor="t"/>
          <a:lstStyle/>
          <a:p>
            <a:pPr marL="0" indent="0">
              <a:lnSpc>
                <a:spcPct val="100000"/>
              </a:lnSpc>
              <a:buNone/>
            </a:pPr>
            <a:r>
              <a:rPr lang="en-US" sz="1200" dirty="0">
                <a:solidFill>
                  <a:srgbClr val="1C2430"/>
                </a:solidFill>
                <a:latin typeface="Calibri" pitchFamily="34" charset="0"/>
                <a:ea typeface="Calibri" pitchFamily="34" charset="-122"/>
                <a:cs typeface="Calibri" pitchFamily="34" charset="-120"/>
              </a:rPr>
              <a:t>Work with Traditional Owners; make council culturally safe. Complements the </a:t>
            </a:r>
            <a:r>
              <a:rPr lang="en-US" sz="1200" dirty="0">
                <a:solidFill>
                  <a:srgbClr val="1C2430"/>
                </a:solidFill>
                <a:highlight>
                  <a:srgbClr val="FFF200"/>
                </a:highlight>
                <a:latin typeface="Calibri" pitchFamily="34" charset="0"/>
                <a:ea typeface="Calibri" pitchFamily="34" charset="-122"/>
                <a:cs typeface="Calibri" pitchFamily="34" charset="-120"/>
              </a:rPr>
              <a:t>[Reconciliation Action Plan]</a:t>
            </a:r>
            <a:r>
              <a:rPr lang="en-US" sz="1200" dirty="0">
                <a:solidFill>
                  <a:srgbClr val="1C2430"/>
                </a:solidFill>
                <a:latin typeface="Calibri" pitchFamily="34" charset="0"/>
                <a:ea typeface="Calibri" pitchFamily="34" charset="-122"/>
                <a:cs typeface="Calibri" pitchFamily="34" charset="-120"/>
              </a:rPr>
              <a:t> rather than repeating it.</a:t>
            </a:r>
            <a:endParaRPr lang="en-US" sz="1200" dirty="0"/>
          </a:p>
        </p:txBody>
      </p:sp>
      <p:sp>
        <p:nvSpPr>
          <p:cNvPr id="8" name="pil1"/>
          <p:cNvSpPr/>
          <p:nvPr/>
        </p:nvSpPr>
        <p:spPr>
          <a:xfrm>
            <a:off x="4384548" y="1463040"/>
            <a:ext cx="3419856" cy="2194560"/>
          </a:xfrm>
          <a:prstGeom prst="roundRect">
            <a:avLst>
              <a:gd name="adj" fmla="val 2500"/>
            </a:avLst>
          </a:prstGeom>
          <a:solidFill>
            <a:srgbClr val="FFFFFF"/>
          </a:solidFill>
          <a:ln w="12700">
            <a:solidFill>
              <a:srgbClr val="D4DCE5"/>
            </a:solidFill>
            <a:prstDash val="solid"/>
          </a:ln>
        </p:spPr>
        <p:txBody>
          <a:bodyPr/>
          <a:lstStyle/>
          <a:p>
            <a:endParaRPr lang="en-AU"/>
          </a:p>
        </p:txBody>
      </p:sp>
      <p:sp>
        <p:nvSpPr>
          <p:cNvPr id="9" name="disc-16"/>
          <p:cNvSpPr/>
          <p:nvPr/>
        </p:nvSpPr>
        <p:spPr>
          <a:xfrm>
            <a:off x="4658868" y="1719072"/>
            <a:ext cx="420624" cy="420624"/>
          </a:xfrm>
          <a:prstGeom prst="ellipse">
            <a:avLst/>
          </a:prstGeom>
          <a:solidFill>
            <a:srgbClr val="1F3A5F"/>
          </a:solidFill>
          <a:ln w="12700">
            <a:solidFill>
              <a:srgbClr val="1F3A5F"/>
            </a:solidFill>
            <a:prstDash val="solid"/>
          </a:ln>
        </p:spPr>
        <p:txBody>
          <a:bodyPr/>
          <a:lstStyle/>
          <a:p>
            <a:endParaRPr lang="en-AU"/>
          </a:p>
        </p:txBody>
      </p:sp>
      <p:sp>
        <p:nvSpPr>
          <p:cNvPr id="10" name="Text 8"/>
          <p:cNvSpPr txBox="1"/>
          <p:nvPr/>
        </p:nvSpPr>
        <p:spPr>
          <a:xfrm>
            <a:off x="4658868" y="1719072"/>
            <a:ext cx="420624" cy="420624"/>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2</a:t>
            </a:r>
            <a:endParaRPr lang="en-US" sz="1400" dirty="0"/>
          </a:p>
        </p:txBody>
      </p:sp>
      <p:sp>
        <p:nvSpPr>
          <p:cNvPr id="11" name="Text 9"/>
          <p:cNvSpPr txBox="1"/>
          <p:nvPr/>
        </p:nvSpPr>
        <p:spPr>
          <a:xfrm>
            <a:off x="4658868" y="2212848"/>
            <a:ext cx="2871216" cy="512064"/>
          </a:xfrm>
          <a:prstGeom prst="rect">
            <a:avLst/>
          </a:prstGeom>
          <a:noFill/>
          <a:ln/>
        </p:spPr>
        <p:txBody>
          <a:bodyPr wrap="square" lIns="0" tIns="0" rIns="0" bIns="0" rtlCol="0" anchor="t"/>
          <a:lstStyle/>
          <a:p>
            <a:pPr marL="0" indent="0">
              <a:lnSpc>
                <a:spcPct val="95000"/>
              </a:lnSpc>
              <a:buNone/>
            </a:pPr>
            <a:r>
              <a:rPr lang="en-US" sz="1450" b="1" dirty="0">
                <a:solidFill>
                  <a:srgbClr val="1F3A5F"/>
                </a:solidFill>
                <a:latin typeface="Cambria" pitchFamily="34" charset="0"/>
                <a:ea typeface="Cambria" pitchFamily="34" charset="-122"/>
                <a:cs typeface="Cambria" pitchFamily="34" charset="-120"/>
              </a:rPr>
              <a:t>Leading by example</a:t>
            </a:r>
            <a:endParaRPr lang="en-US" sz="1450" dirty="0"/>
          </a:p>
        </p:txBody>
      </p:sp>
      <p:sp>
        <p:nvSpPr>
          <p:cNvPr id="12" name="Text 10"/>
          <p:cNvSpPr txBox="1"/>
          <p:nvPr/>
        </p:nvSpPr>
        <p:spPr>
          <a:xfrm>
            <a:off x="4658868" y="2743200"/>
            <a:ext cx="2871216" cy="804672"/>
          </a:xfrm>
          <a:prstGeom prst="rect">
            <a:avLst/>
          </a:prstGeom>
          <a:noFill/>
          <a:ln/>
        </p:spPr>
        <p:txBody>
          <a:bodyPr wrap="square" lIns="0" tIns="0" rIns="0" bIns="0" rtlCol="0" anchor="t"/>
          <a:lstStyle/>
          <a:p>
            <a:pPr marL="0" indent="0">
              <a:lnSpc>
                <a:spcPct val="100000"/>
              </a:lnSpc>
              <a:buNone/>
            </a:pPr>
            <a:r>
              <a:rPr lang="en-US" sz="1200" dirty="0">
                <a:solidFill>
                  <a:srgbClr val="1C2430"/>
                </a:solidFill>
                <a:latin typeface="Calibri" pitchFamily="34" charset="0"/>
                <a:ea typeface="Calibri" pitchFamily="34" charset="-122"/>
                <a:cs typeface="Calibri" pitchFamily="34" charset="-120"/>
              </a:rPr>
              <a:t>A fair workplace, trained staff and councillors, and spending that supports an inclusive local economy.</a:t>
            </a:r>
            <a:endParaRPr lang="en-US" sz="1200" dirty="0"/>
          </a:p>
        </p:txBody>
      </p:sp>
      <p:sp>
        <p:nvSpPr>
          <p:cNvPr id="13" name="pil2"/>
          <p:cNvSpPr/>
          <p:nvPr/>
        </p:nvSpPr>
        <p:spPr>
          <a:xfrm>
            <a:off x="8174736" y="1463040"/>
            <a:ext cx="3419856" cy="2194560"/>
          </a:xfrm>
          <a:prstGeom prst="roundRect">
            <a:avLst>
              <a:gd name="adj" fmla="val 2500"/>
            </a:avLst>
          </a:prstGeom>
          <a:solidFill>
            <a:srgbClr val="EDF1F6"/>
          </a:solidFill>
          <a:ln w="12700">
            <a:solidFill>
              <a:srgbClr val="D4DCE5"/>
            </a:solidFill>
            <a:prstDash val="solid"/>
          </a:ln>
        </p:spPr>
        <p:txBody>
          <a:bodyPr/>
          <a:lstStyle/>
          <a:p>
            <a:endParaRPr lang="en-AU"/>
          </a:p>
        </p:txBody>
      </p:sp>
      <p:sp>
        <p:nvSpPr>
          <p:cNvPr id="14" name="disc-17"/>
          <p:cNvSpPr/>
          <p:nvPr/>
        </p:nvSpPr>
        <p:spPr>
          <a:xfrm>
            <a:off x="8449056" y="1719072"/>
            <a:ext cx="420624" cy="420624"/>
          </a:xfrm>
          <a:prstGeom prst="ellipse">
            <a:avLst/>
          </a:prstGeom>
          <a:solidFill>
            <a:srgbClr val="1F3A5F"/>
          </a:solidFill>
          <a:ln w="12700">
            <a:solidFill>
              <a:srgbClr val="1F3A5F"/>
            </a:solidFill>
            <a:prstDash val="solid"/>
          </a:ln>
        </p:spPr>
        <p:txBody>
          <a:bodyPr/>
          <a:lstStyle/>
          <a:p>
            <a:endParaRPr lang="en-AU"/>
          </a:p>
        </p:txBody>
      </p:sp>
      <p:sp>
        <p:nvSpPr>
          <p:cNvPr id="15" name="Text 13"/>
          <p:cNvSpPr txBox="1"/>
          <p:nvPr/>
        </p:nvSpPr>
        <p:spPr>
          <a:xfrm>
            <a:off x="8449056" y="1719072"/>
            <a:ext cx="420624" cy="420624"/>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3</a:t>
            </a:r>
            <a:endParaRPr lang="en-US" sz="1400" dirty="0"/>
          </a:p>
        </p:txBody>
      </p:sp>
      <p:sp>
        <p:nvSpPr>
          <p:cNvPr id="16" name="Text 14"/>
          <p:cNvSpPr txBox="1"/>
          <p:nvPr/>
        </p:nvSpPr>
        <p:spPr>
          <a:xfrm>
            <a:off x="8449056" y="2212848"/>
            <a:ext cx="2871216" cy="512064"/>
          </a:xfrm>
          <a:prstGeom prst="rect">
            <a:avLst/>
          </a:prstGeom>
          <a:noFill/>
          <a:ln/>
        </p:spPr>
        <p:txBody>
          <a:bodyPr wrap="square" lIns="0" tIns="0" rIns="0" bIns="0" rtlCol="0" anchor="t"/>
          <a:lstStyle/>
          <a:p>
            <a:pPr marL="0" indent="0">
              <a:lnSpc>
                <a:spcPct val="95000"/>
              </a:lnSpc>
              <a:buNone/>
            </a:pPr>
            <a:r>
              <a:rPr lang="en-US" sz="1450" b="1" dirty="0">
                <a:solidFill>
                  <a:srgbClr val="1F3A5F"/>
                </a:solidFill>
                <a:latin typeface="Cambria" pitchFamily="34" charset="0"/>
                <a:ea typeface="Cambria" pitchFamily="34" charset="-122"/>
                <a:cs typeface="Cambria" pitchFamily="34" charset="-120"/>
              </a:rPr>
              <a:t>Fair and welcoming services</a:t>
            </a:r>
            <a:endParaRPr lang="en-US" sz="1450" dirty="0"/>
          </a:p>
        </p:txBody>
      </p:sp>
      <p:sp>
        <p:nvSpPr>
          <p:cNvPr id="17" name="Text 15"/>
          <p:cNvSpPr txBox="1"/>
          <p:nvPr/>
        </p:nvSpPr>
        <p:spPr>
          <a:xfrm>
            <a:off x="8449056" y="2743200"/>
            <a:ext cx="2871216" cy="804672"/>
          </a:xfrm>
          <a:prstGeom prst="rect">
            <a:avLst/>
          </a:prstGeom>
          <a:noFill/>
          <a:ln/>
        </p:spPr>
        <p:txBody>
          <a:bodyPr wrap="square" lIns="0" tIns="0" rIns="0" bIns="0" rtlCol="0" anchor="t"/>
          <a:lstStyle/>
          <a:p>
            <a:pPr marL="0" indent="0">
              <a:lnSpc>
                <a:spcPct val="100000"/>
              </a:lnSpc>
              <a:buNone/>
            </a:pPr>
            <a:r>
              <a:rPr lang="en-US" sz="1200" dirty="0">
                <a:solidFill>
                  <a:srgbClr val="1C2430"/>
                </a:solidFill>
                <a:latin typeface="Calibri" pitchFamily="34" charset="0"/>
                <a:ea typeface="Calibri" pitchFamily="34" charset="-122"/>
                <a:cs typeface="Calibri" pitchFamily="34" charset="-120"/>
              </a:rPr>
              <a:t>Services, facilities, grants, venues and communications that work for everyone.</a:t>
            </a:r>
            <a:endParaRPr lang="en-US" sz="1200" dirty="0"/>
          </a:p>
        </p:txBody>
      </p:sp>
      <p:sp>
        <p:nvSpPr>
          <p:cNvPr id="18" name="pil3"/>
          <p:cNvSpPr/>
          <p:nvPr/>
        </p:nvSpPr>
        <p:spPr>
          <a:xfrm>
            <a:off x="594360" y="3931920"/>
            <a:ext cx="3419856" cy="2194560"/>
          </a:xfrm>
          <a:prstGeom prst="roundRect">
            <a:avLst>
              <a:gd name="adj" fmla="val 2500"/>
            </a:avLst>
          </a:prstGeom>
          <a:solidFill>
            <a:srgbClr val="FFFFFF"/>
          </a:solidFill>
          <a:ln w="12700">
            <a:solidFill>
              <a:srgbClr val="D4DCE5"/>
            </a:solidFill>
            <a:prstDash val="solid"/>
          </a:ln>
        </p:spPr>
        <p:txBody>
          <a:bodyPr/>
          <a:lstStyle/>
          <a:p>
            <a:endParaRPr lang="en-AU"/>
          </a:p>
        </p:txBody>
      </p:sp>
      <p:sp>
        <p:nvSpPr>
          <p:cNvPr id="19" name="disc-18"/>
          <p:cNvSpPr/>
          <p:nvPr/>
        </p:nvSpPr>
        <p:spPr>
          <a:xfrm>
            <a:off x="868680" y="4187952"/>
            <a:ext cx="420624" cy="420624"/>
          </a:xfrm>
          <a:prstGeom prst="ellipse">
            <a:avLst/>
          </a:prstGeom>
          <a:solidFill>
            <a:srgbClr val="2C4F78"/>
          </a:solidFill>
          <a:ln w="12700">
            <a:solidFill>
              <a:srgbClr val="2C4F78"/>
            </a:solidFill>
            <a:prstDash val="solid"/>
          </a:ln>
        </p:spPr>
        <p:txBody>
          <a:bodyPr/>
          <a:lstStyle/>
          <a:p>
            <a:endParaRPr lang="en-AU"/>
          </a:p>
        </p:txBody>
      </p:sp>
      <p:sp>
        <p:nvSpPr>
          <p:cNvPr id="20" name="Text 18"/>
          <p:cNvSpPr txBox="1"/>
          <p:nvPr/>
        </p:nvSpPr>
        <p:spPr>
          <a:xfrm>
            <a:off x="868680" y="4187952"/>
            <a:ext cx="420624" cy="420624"/>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4</a:t>
            </a:r>
            <a:endParaRPr lang="en-US" sz="1400" dirty="0"/>
          </a:p>
        </p:txBody>
      </p:sp>
      <p:sp>
        <p:nvSpPr>
          <p:cNvPr id="21" name="Text 19"/>
          <p:cNvSpPr txBox="1"/>
          <p:nvPr/>
        </p:nvSpPr>
        <p:spPr>
          <a:xfrm>
            <a:off x="868680" y="4681728"/>
            <a:ext cx="2871216" cy="512064"/>
          </a:xfrm>
          <a:prstGeom prst="rect">
            <a:avLst/>
          </a:prstGeom>
          <a:noFill/>
          <a:ln/>
        </p:spPr>
        <p:txBody>
          <a:bodyPr wrap="square" lIns="0" tIns="0" rIns="0" bIns="0" rtlCol="0" anchor="t"/>
          <a:lstStyle/>
          <a:p>
            <a:pPr marL="0" indent="0">
              <a:lnSpc>
                <a:spcPct val="95000"/>
              </a:lnSpc>
              <a:buNone/>
            </a:pPr>
            <a:r>
              <a:rPr lang="en-US" sz="1450" b="1" dirty="0">
                <a:solidFill>
                  <a:srgbClr val="1F3A5F"/>
                </a:solidFill>
                <a:latin typeface="Cambria" pitchFamily="34" charset="0"/>
                <a:ea typeface="Cambria" pitchFamily="34" charset="-122"/>
                <a:cs typeface="Cambria" pitchFamily="34" charset="-120"/>
              </a:rPr>
              <a:t>Connected communities</a:t>
            </a:r>
            <a:endParaRPr lang="en-US" sz="1450" dirty="0"/>
          </a:p>
        </p:txBody>
      </p:sp>
      <p:sp>
        <p:nvSpPr>
          <p:cNvPr id="22" name="Text 20"/>
          <p:cNvSpPr txBox="1"/>
          <p:nvPr/>
        </p:nvSpPr>
        <p:spPr>
          <a:xfrm>
            <a:off x="868680" y="5212080"/>
            <a:ext cx="2871216" cy="804672"/>
          </a:xfrm>
          <a:prstGeom prst="rect">
            <a:avLst/>
          </a:prstGeom>
          <a:noFill/>
          <a:ln/>
        </p:spPr>
        <p:txBody>
          <a:bodyPr wrap="square" lIns="0" tIns="0" rIns="0" bIns="0" rtlCol="0" anchor="t"/>
          <a:lstStyle/>
          <a:p>
            <a:pPr marL="0" indent="0">
              <a:lnSpc>
                <a:spcPct val="100000"/>
              </a:lnSpc>
              <a:buNone/>
            </a:pPr>
            <a:r>
              <a:rPr lang="en-US" sz="1200" dirty="0">
                <a:solidFill>
                  <a:srgbClr val="1C2430"/>
                </a:solidFill>
                <a:latin typeface="Calibri" pitchFamily="34" charset="0"/>
                <a:ea typeface="Calibri" pitchFamily="34" charset="-122"/>
                <a:cs typeface="Calibri" pitchFamily="34" charset="-120"/>
              </a:rPr>
              <a:t>Bring people of different backgrounds together and back the community groups already leading this work.</a:t>
            </a:r>
            <a:endParaRPr lang="en-US" sz="1200" dirty="0"/>
          </a:p>
        </p:txBody>
      </p:sp>
      <p:sp>
        <p:nvSpPr>
          <p:cNvPr id="23" name="pil4"/>
          <p:cNvSpPr/>
          <p:nvPr/>
        </p:nvSpPr>
        <p:spPr>
          <a:xfrm>
            <a:off x="4384548" y="3931920"/>
            <a:ext cx="3419856" cy="2194560"/>
          </a:xfrm>
          <a:prstGeom prst="roundRect">
            <a:avLst>
              <a:gd name="adj" fmla="val 2500"/>
            </a:avLst>
          </a:prstGeom>
          <a:solidFill>
            <a:srgbClr val="EDF1F6"/>
          </a:solidFill>
          <a:ln w="12700">
            <a:solidFill>
              <a:srgbClr val="D4DCE5"/>
            </a:solidFill>
            <a:prstDash val="solid"/>
          </a:ln>
        </p:spPr>
        <p:txBody>
          <a:bodyPr/>
          <a:lstStyle/>
          <a:p>
            <a:endParaRPr lang="en-AU"/>
          </a:p>
        </p:txBody>
      </p:sp>
      <p:sp>
        <p:nvSpPr>
          <p:cNvPr id="24" name="disc-19"/>
          <p:cNvSpPr/>
          <p:nvPr/>
        </p:nvSpPr>
        <p:spPr>
          <a:xfrm>
            <a:off x="4658868" y="4187952"/>
            <a:ext cx="420624" cy="420624"/>
          </a:xfrm>
          <a:prstGeom prst="ellipse">
            <a:avLst/>
          </a:prstGeom>
          <a:solidFill>
            <a:srgbClr val="2C4F78"/>
          </a:solidFill>
          <a:ln w="12700">
            <a:solidFill>
              <a:srgbClr val="2C4F78"/>
            </a:solidFill>
            <a:prstDash val="solid"/>
          </a:ln>
        </p:spPr>
        <p:txBody>
          <a:bodyPr/>
          <a:lstStyle/>
          <a:p>
            <a:endParaRPr lang="en-AU"/>
          </a:p>
        </p:txBody>
      </p:sp>
      <p:sp>
        <p:nvSpPr>
          <p:cNvPr id="25" name="Text 23"/>
          <p:cNvSpPr txBox="1"/>
          <p:nvPr/>
        </p:nvSpPr>
        <p:spPr>
          <a:xfrm>
            <a:off x="4658868" y="4187952"/>
            <a:ext cx="420624" cy="420624"/>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5</a:t>
            </a:r>
            <a:endParaRPr lang="en-US" sz="1400" dirty="0"/>
          </a:p>
        </p:txBody>
      </p:sp>
      <p:sp>
        <p:nvSpPr>
          <p:cNvPr id="26" name="Text 24"/>
          <p:cNvSpPr txBox="1"/>
          <p:nvPr/>
        </p:nvSpPr>
        <p:spPr>
          <a:xfrm>
            <a:off x="4658868" y="4681728"/>
            <a:ext cx="2871216" cy="512064"/>
          </a:xfrm>
          <a:prstGeom prst="rect">
            <a:avLst/>
          </a:prstGeom>
          <a:noFill/>
          <a:ln/>
        </p:spPr>
        <p:txBody>
          <a:bodyPr wrap="square" lIns="0" tIns="0" rIns="0" bIns="0" rtlCol="0" anchor="t"/>
          <a:lstStyle/>
          <a:p>
            <a:pPr marL="0" indent="0">
              <a:lnSpc>
                <a:spcPct val="95000"/>
              </a:lnSpc>
              <a:buNone/>
            </a:pPr>
            <a:r>
              <a:rPr lang="en-US" sz="1450" b="1" dirty="0">
                <a:solidFill>
                  <a:srgbClr val="1F3A5F"/>
                </a:solidFill>
                <a:latin typeface="Cambria" pitchFamily="34" charset="0"/>
                <a:ea typeface="Cambria" pitchFamily="34" charset="-122"/>
                <a:cs typeface="Cambria" pitchFamily="34" charset="-120"/>
              </a:rPr>
              <a:t>Reporting and responding</a:t>
            </a:r>
            <a:endParaRPr lang="en-US" sz="1450" dirty="0"/>
          </a:p>
        </p:txBody>
      </p:sp>
      <p:sp>
        <p:nvSpPr>
          <p:cNvPr id="27" name="Text 25"/>
          <p:cNvSpPr txBox="1"/>
          <p:nvPr/>
        </p:nvSpPr>
        <p:spPr>
          <a:xfrm>
            <a:off x="4658868" y="5212080"/>
            <a:ext cx="2871216" cy="804672"/>
          </a:xfrm>
          <a:prstGeom prst="rect">
            <a:avLst/>
          </a:prstGeom>
          <a:noFill/>
          <a:ln/>
        </p:spPr>
        <p:txBody>
          <a:bodyPr wrap="square" lIns="0" tIns="0" rIns="0" bIns="0" rtlCol="0" anchor="t"/>
          <a:lstStyle/>
          <a:p>
            <a:pPr marL="0" indent="0">
              <a:lnSpc>
                <a:spcPct val="100000"/>
              </a:lnSpc>
              <a:buNone/>
            </a:pPr>
            <a:r>
              <a:rPr lang="en-US" sz="1200" dirty="0">
                <a:solidFill>
                  <a:srgbClr val="1C2430"/>
                </a:solidFill>
                <a:latin typeface="Calibri" pitchFamily="34" charset="0"/>
                <a:ea typeface="Calibri" pitchFamily="34" charset="-122"/>
                <a:cs typeface="Calibri" pitchFamily="34" charset="-120"/>
              </a:rPr>
              <a:t>Reporting information that is easy to find, a record of incidents, and a plan for responding.</a:t>
            </a:r>
            <a:endParaRPr lang="en-US" sz="1200" dirty="0"/>
          </a:p>
        </p:txBody>
      </p:sp>
      <p:sp>
        <p:nvSpPr>
          <p:cNvPr id="28" name="pil5"/>
          <p:cNvSpPr/>
          <p:nvPr/>
        </p:nvSpPr>
        <p:spPr>
          <a:xfrm>
            <a:off x="8174736" y="3931920"/>
            <a:ext cx="3419856" cy="2194560"/>
          </a:xfrm>
          <a:prstGeom prst="roundRect">
            <a:avLst>
              <a:gd name="adj" fmla="val 2500"/>
            </a:avLst>
          </a:prstGeom>
          <a:solidFill>
            <a:srgbClr val="FFFFFF"/>
          </a:solidFill>
          <a:ln w="12700">
            <a:solidFill>
              <a:srgbClr val="D4DCE5"/>
            </a:solidFill>
            <a:prstDash val="solid"/>
          </a:ln>
        </p:spPr>
        <p:txBody>
          <a:bodyPr/>
          <a:lstStyle/>
          <a:p>
            <a:endParaRPr lang="en-AU"/>
          </a:p>
        </p:txBody>
      </p:sp>
      <p:sp>
        <p:nvSpPr>
          <p:cNvPr id="29" name="disc-20"/>
          <p:cNvSpPr/>
          <p:nvPr/>
        </p:nvSpPr>
        <p:spPr>
          <a:xfrm>
            <a:off x="8449056" y="4187952"/>
            <a:ext cx="420624" cy="420624"/>
          </a:xfrm>
          <a:prstGeom prst="ellipse">
            <a:avLst/>
          </a:prstGeom>
          <a:solidFill>
            <a:srgbClr val="2C4F78"/>
          </a:solidFill>
          <a:ln w="12700">
            <a:solidFill>
              <a:srgbClr val="2C4F78"/>
            </a:solidFill>
            <a:prstDash val="solid"/>
          </a:ln>
        </p:spPr>
        <p:txBody>
          <a:bodyPr/>
          <a:lstStyle/>
          <a:p>
            <a:endParaRPr lang="en-AU"/>
          </a:p>
        </p:txBody>
      </p:sp>
      <p:sp>
        <p:nvSpPr>
          <p:cNvPr id="30" name="Text 28"/>
          <p:cNvSpPr txBox="1"/>
          <p:nvPr/>
        </p:nvSpPr>
        <p:spPr>
          <a:xfrm>
            <a:off x="8449056" y="4187952"/>
            <a:ext cx="420624" cy="420624"/>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6</a:t>
            </a:r>
            <a:endParaRPr lang="en-US" sz="1400" dirty="0"/>
          </a:p>
        </p:txBody>
      </p:sp>
      <p:sp>
        <p:nvSpPr>
          <p:cNvPr id="31" name="Text 29"/>
          <p:cNvSpPr txBox="1"/>
          <p:nvPr/>
        </p:nvSpPr>
        <p:spPr>
          <a:xfrm>
            <a:off x="8449056" y="4681728"/>
            <a:ext cx="2871216" cy="512064"/>
          </a:xfrm>
          <a:prstGeom prst="rect">
            <a:avLst/>
          </a:prstGeom>
          <a:noFill/>
          <a:ln/>
        </p:spPr>
        <p:txBody>
          <a:bodyPr wrap="square" lIns="0" tIns="0" rIns="0" bIns="0" rtlCol="0" anchor="t"/>
          <a:lstStyle/>
          <a:p>
            <a:pPr marL="0" indent="0">
              <a:lnSpc>
                <a:spcPct val="95000"/>
              </a:lnSpc>
              <a:buNone/>
            </a:pPr>
            <a:r>
              <a:rPr lang="en-US" sz="1450" b="1" dirty="0">
                <a:solidFill>
                  <a:srgbClr val="1F3A5F"/>
                </a:solidFill>
                <a:latin typeface="Cambria" pitchFamily="34" charset="0"/>
                <a:ea typeface="Cambria" pitchFamily="34" charset="-122"/>
                <a:cs typeface="Cambria" pitchFamily="34" charset="-120"/>
              </a:rPr>
              <a:t>Partnerships and advocacy</a:t>
            </a:r>
            <a:endParaRPr lang="en-US" sz="1450" dirty="0"/>
          </a:p>
        </p:txBody>
      </p:sp>
      <p:sp>
        <p:nvSpPr>
          <p:cNvPr id="32" name="Text 30"/>
          <p:cNvSpPr txBox="1"/>
          <p:nvPr/>
        </p:nvSpPr>
        <p:spPr>
          <a:xfrm>
            <a:off x="8449056" y="5212080"/>
            <a:ext cx="2871216" cy="804672"/>
          </a:xfrm>
          <a:prstGeom prst="rect">
            <a:avLst/>
          </a:prstGeom>
          <a:noFill/>
          <a:ln/>
        </p:spPr>
        <p:txBody>
          <a:bodyPr wrap="square" lIns="0" tIns="0" rIns="0" bIns="0" rtlCol="0" anchor="t"/>
          <a:lstStyle/>
          <a:p>
            <a:pPr marL="0" indent="0">
              <a:lnSpc>
                <a:spcPct val="100000"/>
              </a:lnSpc>
              <a:buNone/>
            </a:pPr>
            <a:r>
              <a:rPr lang="en-US" sz="1200" dirty="0">
                <a:solidFill>
                  <a:srgbClr val="1C2430"/>
                </a:solidFill>
                <a:latin typeface="Calibri" pitchFamily="34" charset="0"/>
                <a:ea typeface="Calibri" pitchFamily="34" charset="-122"/>
                <a:cs typeface="Calibri" pitchFamily="34" charset="-120"/>
              </a:rPr>
              <a:t>Work with community organisations, neighbouring councils and other governments; speak up for the community.</a:t>
            </a:r>
            <a:endParaRPr lang="en-US" sz="1200" dirty="0"/>
          </a:p>
        </p:txBody>
      </p:sp>
      <p:sp>
        <p:nvSpPr>
          <p:cNvPr id="33" name="Slide Number Placeholder 0"/>
          <p:cNvSpPr>
            <a:spLocks noGrp="1"/>
          </p:cNvSpPr>
          <p:nvPr>
            <p:ph type="sldNum" sz="quarter" idx="4294967295"/>
          </p:nvPr>
        </p:nvSpPr>
        <p:spPr>
          <a:xfrm>
            <a:off x="11384280" y="6382512"/>
            <a:ext cx="457200" cy="274320"/>
          </a:xfrm>
          <a:prstGeom prst="rect">
            <a:avLst/>
          </a:prstGeom>
          <a:extLst>
            <a:ext uri="{C572A759-6A51-4108-AA02-DFA0A04FC94B}">
              <ma14:wrappingTextBoxFlag xmlns="" xmlns:ma14="http://schemas.microsoft.com/office/mac/drawingml/2011/main" val="0"/>
            </a:ext>
          </a:extLst>
        </p:spPr>
        <p:txBody>
          <a:bodyPr/>
          <a:lstStyle>
            <a:lvl1pPr>
              <a:defRPr sz="950">
                <a:solidFill>
                  <a:srgbClr val="5A6878"/>
                </a:solidFill>
                <a:latin typeface="Calibri"/>
                <a:ea typeface="Calibri"/>
                <a:cs typeface="Calibri"/>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94360" y="402336"/>
            <a:ext cx="11002975" cy="749808"/>
          </a:xfrm>
          <a:prstGeom prst="rect">
            <a:avLst/>
          </a:prstGeom>
          <a:noFill/>
          <a:ln/>
        </p:spPr>
        <p:txBody>
          <a:bodyPr wrap="square" lIns="0" tIns="0" rIns="0" bIns="0" rtlCol="0" anchor="ctr"/>
          <a:lstStyle/>
          <a:p>
            <a:pPr marL="0" indent="0" algn="l">
              <a:buNone/>
            </a:pPr>
            <a:r>
              <a:rPr lang="en-US" sz="3000" b="1" dirty="0">
                <a:solidFill>
                  <a:srgbClr val="1F3A5F"/>
                </a:solidFill>
                <a:latin typeface="Cambria" pitchFamily="34" charset="0"/>
                <a:ea typeface="Cambria" pitchFamily="34" charset="-122"/>
                <a:cs typeface="Cambria" pitchFamily="34" charset="-120"/>
              </a:rPr>
              <a:t>What it commits council to</a:t>
            </a:r>
            <a:endParaRPr lang="en-US" sz="3000" dirty="0"/>
          </a:p>
        </p:txBody>
      </p:sp>
      <p:sp>
        <p:nvSpPr>
          <p:cNvPr id="3" name="row0"/>
          <p:cNvSpPr/>
          <p:nvPr/>
        </p:nvSpPr>
        <p:spPr>
          <a:xfrm>
            <a:off x="594360" y="1371600"/>
            <a:ext cx="11002975" cy="868680"/>
          </a:xfrm>
          <a:prstGeom prst="roundRect">
            <a:avLst>
              <a:gd name="adj" fmla="val 6316"/>
            </a:avLst>
          </a:prstGeom>
          <a:solidFill>
            <a:srgbClr val="EDF1F6"/>
          </a:solidFill>
          <a:ln w="12700">
            <a:solidFill>
              <a:srgbClr val="EDF1F6"/>
            </a:solidFill>
            <a:prstDash val="solid"/>
          </a:ln>
        </p:spPr>
        <p:txBody>
          <a:bodyPr/>
          <a:lstStyle/>
          <a:p>
            <a:endParaRPr lang="en-AU"/>
          </a:p>
        </p:txBody>
      </p:sp>
      <p:sp>
        <p:nvSpPr>
          <p:cNvPr id="4" name="Text 2"/>
          <p:cNvSpPr txBox="1"/>
          <p:nvPr/>
        </p:nvSpPr>
        <p:spPr>
          <a:xfrm>
            <a:off x="886968" y="1371600"/>
            <a:ext cx="2103120" cy="868680"/>
          </a:xfrm>
          <a:prstGeom prst="rect">
            <a:avLst/>
          </a:prstGeom>
          <a:noFill/>
          <a:ln/>
        </p:spPr>
        <p:txBody>
          <a:bodyPr wrap="square" lIns="0" tIns="0" rIns="0" bIns="0" rtlCol="0" anchor="ctr"/>
          <a:lstStyle/>
          <a:p>
            <a:pPr marL="0" indent="0">
              <a:buNone/>
            </a:pPr>
            <a:r>
              <a:rPr lang="en-US" sz="1600" b="1" dirty="0">
                <a:solidFill>
                  <a:srgbClr val="1F3A5F"/>
                </a:solidFill>
                <a:latin typeface="Cambria" pitchFamily="34" charset="0"/>
                <a:ea typeface="Cambria" pitchFamily="34" charset="-122"/>
                <a:cs typeface="Cambria" pitchFamily="34" charset="-120"/>
              </a:rPr>
              <a:t>Principles</a:t>
            </a:r>
            <a:endParaRPr lang="en-US" sz="1600" dirty="0"/>
          </a:p>
        </p:txBody>
      </p:sp>
      <p:sp>
        <p:nvSpPr>
          <p:cNvPr id="5" name="Text 3"/>
          <p:cNvSpPr txBox="1"/>
          <p:nvPr/>
        </p:nvSpPr>
        <p:spPr>
          <a:xfrm>
            <a:off x="3200400" y="1371600"/>
            <a:ext cx="8138160" cy="868680"/>
          </a:xfrm>
          <a:prstGeom prst="rect">
            <a:avLst/>
          </a:prstGeom>
          <a:noFill/>
          <a:ln/>
        </p:spPr>
        <p:txBody>
          <a:bodyPr wrap="square" lIns="0" tIns="0" rIns="0" bIns="0" rtlCol="0" anchor="ctr"/>
          <a:lstStyle/>
          <a:p>
            <a:pPr marL="0" indent="0">
              <a:lnSpc>
                <a:spcPct val="105000"/>
              </a:lnSpc>
              <a:buNone/>
            </a:pPr>
            <a:r>
              <a:rPr lang="en-US" sz="1450" dirty="0">
                <a:solidFill>
                  <a:srgbClr val="1C2430"/>
                </a:solidFill>
                <a:latin typeface="Calibri" pitchFamily="34" charset="0"/>
                <a:ea typeface="Calibri" pitchFamily="34" charset="-122"/>
                <a:cs typeface="Calibri" pitchFamily="34" charset="-120"/>
              </a:rPr>
              <a:t>Six plain-English principles, beginning with “We recognise racism exists and we will speak up against it”.</a:t>
            </a:r>
            <a:endParaRPr lang="en-US" sz="1450" dirty="0"/>
          </a:p>
        </p:txBody>
      </p:sp>
      <p:sp>
        <p:nvSpPr>
          <p:cNvPr id="6" name="Text 4"/>
          <p:cNvSpPr txBox="1"/>
          <p:nvPr/>
        </p:nvSpPr>
        <p:spPr>
          <a:xfrm>
            <a:off x="886968" y="2331720"/>
            <a:ext cx="2103120" cy="868680"/>
          </a:xfrm>
          <a:prstGeom prst="rect">
            <a:avLst/>
          </a:prstGeom>
          <a:noFill/>
          <a:ln/>
        </p:spPr>
        <p:txBody>
          <a:bodyPr wrap="square" lIns="0" tIns="0" rIns="0" bIns="0" rtlCol="0" anchor="ctr"/>
          <a:lstStyle/>
          <a:p>
            <a:pPr marL="0" indent="0">
              <a:buNone/>
            </a:pPr>
            <a:r>
              <a:rPr lang="en-US" sz="1600" b="1" dirty="0">
                <a:solidFill>
                  <a:srgbClr val="1F3A5F"/>
                </a:solidFill>
                <a:latin typeface="Cambria" pitchFamily="34" charset="0"/>
                <a:ea typeface="Cambria" pitchFamily="34" charset="-122"/>
                <a:cs typeface="Cambria" pitchFamily="34" charset="-120"/>
              </a:rPr>
              <a:t>Actions</a:t>
            </a:r>
            <a:endParaRPr lang="en-US" sz="1600" dirty="0"/>
          </a:p>
        </p:txBody>
      </p:sp>
      <p:sp>
        <p:nvSpPr>
          <p:cNvPr id="7" name="Text 5"/>
          <p:cNvSpPr txBox="1"/>
          <p:nvPr/>
        </p:nvSpPr>
        <p:spPr>
          <a:xfrm>
            <a:off x="3200400" y="2331720"/>
            <a:ext cx="8138160" cy="868680"/>
          </a:xfrm>
          <a:prstGeom prst="rect">
            <a:avLst/>
          </a:prstGeom>
          <a:noFill/>
          <a:ln/>
        </p:spPr>
        <p:txBody>
          <a:bodyPr wrap="square" lIns="0" tIns="0" rIns="0" bIns="0" rtlCol="0" anchor="ctr"/>
          <a:lstStyle/>
          <a:p>
            <a:pPr marL="0" indent="0">
              <a:lnSpc>
                <a:spcPct val="105000"/>
              </a:lnSpc>
              <a:buNone/>
            </a:pPr>
            <a:r>
              <a:rPr lang="en-US" sz="1450" dirty="0">
                <a:solidFill>
                  <a:srgbClr val="1C2430"/>
                </a:solidFill>
                <a:highlight>
                  <a:srgbClr val="FFF200"/>
                </a:highlight>
                <a:latin typeface="Calibri" pitchFamily="34" charset="0"/>
                <a:ea typeface="Calibri" pitchFamily="34" charset="-122"/>
                <a:cs typeface="Calibri" pitchFamily="34" charset="-120"/>
              </a:rPr>
              <a:t>[number]</a:t>
            </a:r>
            <a:r>
              <a:rPr lang="en-US" sz="1450" dirty="0">
                <a:solidFill>
                  <a:srgbClr val="1C2430"/>
                </a:solidFill>
                <a:latin typeface="Calibri" pitchFamily="34" charset="0"/>
                <a:ea typeface="Calibri" pitchFamily="34" charset="-122"/>
                <a:cs typeface="Calibri" pitchFamily="34" charset="-120"/>
              </a:rPr>
              <a:t> actions across the six pillars, each with a lead team, timeframe, indicative cost and measure.</a:t>
            </a:r>
            <a:endParaRPr lang="en-US" sz="1450" dirty="0"/>
          </a:p>
        </p:txBody>
      </p:sp>
      <p:sp>
        <p:nvSpPr>
          <p:cNvPr id="8" name="row2"/>
          <p:cNvSpPr/>
          <p:nvPr/>
        </p:nvSpPr>
        <p:spPr>
          <a:xfrm>
            <a:off x="594360" y="3291840"/>
            <a:ext cx="11002975" cy="1078992"/>
          </a:xfrm>
          <a:prstGeom prst="roundRect">
            <a:avLst>
              <a:gd name="adj" fmla="val 5085"/>
            </a:avLst>
          </a:prstGeom>
          <a:solidFill>
            <a:srgbClr val="EDF1F6"/>
          </a:solidFill>
          <a:ln w="12700">
            <a:solidFill>
              <a:srgbClr val="EDF1F6"/>
            </a:solidFill>
            <a:prstDash val="solid"/>
          </a:ln>
        </p:spPr>
        <p:txBody>
          <a:bodyPr/>
          <a:lstStyle/>
          <a:p>
            <a:endParaRPr lang="en-AU"/>
          </a:p>
        </p:txBody>
      </p:sp>
      <p:sp>
        <p:nvSpPr>
          <p:cNvPr id="9" name="Text 7"/>
          <p:cNvSpPr txBox="1"/>
          <p:nvPr/>
        </p:nvSpPr>
        <p:spPr>
          <a:xfrm>
            <a:off x="886968" y="3291840"/>
            <a:ext cx="2103120" cy="1078992"/>
          </a:xfrm>
          <a:prstGeom prst="rect">
            <a:avLst/>
          </a:prstGeom>
          <a:noFill/>
          <a:ln/>
        </p:spPr>
        <p:txBody>
          <a:bodyPr wrap="square" lIns="0" tIns="0" rIns="0" bIns="0" rtlCol="0" anchor="ctr"/>
          <a:lstStyle/>
          <a:p>
            <a:pPr marL="0" indent="0">
              <a:buNone/>
            </a:pPr>
            <a:r>
              <a:rPr lang="en-US" sz="1600" b="1" dirty="0">
                <a:solidFill>
                  <a:srgbClr val="1F3A5F"/>
                </a:solidFill>
                <a:latin typeface="Cambria" pitchFamily="34" charset="0"/>
                <a:ea typeface="Cambria" pitchFamily="34" charset="-122"/>
                <a:cs typeface="Cambria" pitchFamily="34" charset="-120"/>
              </a:rPr>
              <a:t>Cost</a:t>
            </a:r>
            <a:endParaRPr lang="en-US" sz="1600" dirty="0"/>
          </a:p>
        </p:txBody>
      </p:sp>
      <p:sp>
        <p:nvSpPr>
          <p:cNvPr id="10" name="Text 8"/>
          <p:cNvSpPr txBox="1"/>
          <p:nvPr/>
        </p:nvSpPr>
        <p:spPr>
          <a:xfrm>
            <a:off x="3200400" y="3291840"/>
            <a:ext cx="8138160" cy="1078992"/>
          </a:xfrm>
          <a:prstGeom prst="rect">
            <a:avLst/>
          </a:prstGeom>
          <a:noFill/>
          <a:ln/>
        </p:spPr>
        <p:txBody>
          <a:bodyPr wrap="square" lIns="0" tIns="0" rIns="0" bIns="0" rtlCol="0" anchor="ctr"/>
          <a:lstStyle/>
          <a:p>
            <a:pPr marL="0" indent="0">
              <a:lnSpc>
                <a:spcPct val="105000"/>
              </a:lnSpc>
              <a:buNone/>
            </a:pPr>
            <a:r>
              <a:rPr lang="en-US" sz="1450" dirty="0">
                <a:solidFill>
                  <a:srgbClr val="1C2430"/>
                </a:solidFill>
                <a:highlight>
                  <a:srgbClr val="FFF200"/>
                </a:highlight>
                <a:latin typeface="Calibri" pitchFamily="34" charset="0"/>
                <a:ea typeface="Calibri" pitchFamily="34" charset="-122"/>
                <a:cs typeface="Calibri" pitchFamily="34" charset="-120"/>
              </a:rPr>
              <a:t>[number]</a:t>
            </a:r>
            <a:r>
              <a:rPr lang="en-US" sz="1450" dirty="0">
                <a:solidFill>
                  <a:srgbClr val="1C2430"/>
                </a:solidFill>
                <a:latin typeface="Calibri" pitchFamily="34" charset="0"/>
                <a:ea typeface="Calibri" pitchFamily="34" charset="-122"/>
                <a:cs typeface="Calibri" pitchFamily="34" charset="-120"/>
              </a:rPr>
              <a:t> actions use existing resources by changing how current services are delivered. Additional funding of </a:t>
            </a:r>
            <a:r>
              <a:rPr lang="en-US" sz="1450" dirty="0">
                <a:solidFill>
                  <a:srgbClr val="1C2430"/>
                </a:solidFill>
                <a:highlight>
                  <a:srgbClr val="FFF200"/>
                </a:highlight>
                <a:latin typeface="Calibri" pitchFamily="34" charset="0"/>
                <a:ea typeface="Calibri" pitchFamily="34" charset="-122"/>
                <a:cs typeface="Calibri" pitchFamily="34" charset="-120"/>
              </a:rPr>
              <a:t>[$]</a:t>
            </a:r>
            <a:r>
              <a:rPr lang="en-US" sz="1450" dirty="0">
                <a:solidFill>
                  <a:srgbClr val="1C2430"/>
                </a:solidFill>
                <a:latin typeface="Calibri" pitchFamily="34" charset="0"/>
                <a:ea typeface="Calibri" pitchFamily="34" charset="-122"/>
                <a:cs typeface="Calibri" pitchFamily="34" charset="-120"/>
              </a:rPr>
              <a:t> over four years, considered through the </a:t>
            </a:r>
            <a:r>
              <a:rPr lang="en-US" sz="1450" dirty="0">
                <a:solidFill>
                  <a:srgbClr val="1C2430"/>
                </a:solidFill>
                <a:highlight>
                  <a:srgbClr val="FFF200"/>
                </a:highlight>
                <a:latin typeface="Calibri" pitchFamily="34" charset="0"/>
                <a:ea typeface="Calibri" pitchFamily="34" charset="-122"/>
                <a:cs typeface="Calibri" pitchFamily="34" charset="-120"/>
              </a:rPr>
              <a:t>[annual budget process]</a:t>
            </a:r>
            <a:r>
              <a:rPr lang="en-US" sz="1450" dirty="0">
                <a:solidFill>
                  <a:srgbClr val="1C2430"/>
                </a:solidFill>
                <a:latin typeface="Calibri" pitchFamily="34" charset="0"/>
                <a:ea typeface="Calibri" pitchFamily="34" charset="-122"/>
                <a:cs typeface="Calibri" pitchFamily="34" charset="-120"/>
              </a:rPr>
              <a:t>.</a:t>
            </a:r>
            <a:endParaRPr lang="en-US" sz="1450" dirty="0"/>
          </a:p>
        </p:txBody>
      </p:sp>
      <p:sp>
        <p:nvSpPr>
          <p:cNvPr id="11" name="Text 9"/>
          <p:cNvSpPr txBox="1"/>
          <p:nvPr/>
        </p:nvSpPr>
        <p:spPr>
          <a:xfrm>
            <a:off x="886968" y="4462272"/>
            <a:ext cx="2103120" cy="868680"/>
          </a:xfrm>
          <a:prstGeom prst="rect">
            <a:avLst/>
          </a:prstGeom>
          <a:noFill/>
          <a:ln/>
        </p:spPr>
        <p:txBody>
          <a:bodyPr wrap="square" lIns="0" tIns="0" rIns="0" bIns="0" rtlCol="0" anchor="ctr"/>
          <a:lstStyle/>
          <a:p>
            <a:pPr marL="0" indent="0">
              <a:buNone/>
            </a:pPr>
            <a:r>
              <a:rPr lang="en-US" sz="1600" b="1" dirty="0">
                <a:solidFill>
                  <a:srgbClr val="1F3A5F"/>
                </a:solidFill>
                <a:latin typeface="Cambria" pitchFamily="34" charset="0"/>
                <a:ea typeface="Cambria" pitchFamily="34" charset="-122"/>
                <a:cs typeface="Cambria" pitchFamily="34" charset="-120"/>
              </a:rPr>
              <a:t>Reporting</a:t>
            </a:r>
            <a:endParaRPr lang="en-US" sz="1600" dirty="0"/>
          </a:p>
        </p:txBody>
      </p:sp>
      <p:sp>
        <p:nvSpPr>
          <p:cNvPr id="12" name="Text 10"/>
          <p:cNvSpPr txBox="1"/>
          <p:nvPr/>
        </p:nvSpPr>
        <p:spPr>
          <a:xfrm>
            <a:off x="3200400" y="4462272"/>
            <a:ext cx="8138160" cy="868680"/>
          </a:xfrm>
          <a:prstGeom prst="rect">
            <a:avLst/>
          </a:prstGeom>
          <a:noFill/>
          <a:ln/>
        </p:spPr>
        <p:txBody>
          <a:bodyPr wrap="square" lIns="0" tIns="0" rIns="0" bIns="0" rtlCol="0" anchor="ctr"/>
          <a:lstStyle/>
          <a:p>
            <a:pPr marL="0" indent="0">
              <a:lnSpc>
                <a:spcPct val="105000"/>
              </a:lnSpc>
              <a:buNone/>
            </a:pPr>
            <a:r>
              <a:rPr lang="en-US" sz="1450" dirty="0">
                <a:solidFill>
                  <a:srgbClr val="1C2430"/>
                </a:solidFill>
                <a:latin typeface="Calibri" pitchFamily="34" charset="0"/>
                <a:ea typeface="Calibri" pitchFamily="34" charset="-122"/>
                <a:cs typeface="Calibri" pitchFamily="34" charset="-120"/>
              </a:rPr>
              <a:t>An annual progress report to Council. </a:t>
            </a:r>
            <a:r>
              <a:rPr lang="en-US" sz="1450" dirty="0">
                <a:solidFill>
                  <a:srgbClr val="1C2430"/>
                </a:solidFill>
                <a:highlight>
                  <a:srgbClr val="FFF200"/>
                </a:highlight>
                <a:latin typeface="Calibri" pitchFamily="34" charset="0"/>
                <a:ea typeface="Calibri" pitchFamily="34" charset="-122"/>
                <a:cs typeface="Calibri" pitchFamily="34" charset="-120"/>
              </a:rPr>
              <a:t>[Optional: a short public progress summary each year.]</a:t>
            </a:r>
            <a:endParaRPr lang="en-US" sz="1450" dirty="0"/>
          </a:p>
        </p:txBody>
      </p:sp>
      <p:sp>
        <p:nvSpPr>
          <p:cNvPr id="13" name="row4"/>
          <p:cNvSpPr/>
          <p:nvPr/>
        </p:nvSpPr>
        <p:spPr>
          <a:xfrm>
            <a:off x="594360" y="5422392"/>
            <a:ext cx="11002975" cy="868680"/>
          </a:xfrm>
          <a:prstGeom prst="roundRect">
            <a:avLst>
              <a:gd name="adj" fmla="val 6316"/>
            </a:avLst>
          </a:prstGeom>
          <a:solidFill>
            <a:srgbClr val="EDF1F6"/>
          </a:solidFill>
          <a:ln w="12700">
            <a:solidFill>
              <a:srgbClr val="EDF1F6"/>
            </a:solidFill>
            <a:prstDash val="solid"/>
          </a:ln>
        </p:spPr>
        <p:txBody>
          <a:bodyPr/>
          <a:lstStyle/>
          <a:p>
            <a:endParaRPr lang="en-AU"/>
          </a:p>
        </p:txBody>
      </p:sp>
      <p:sp>
        <p:nvSpPr>
          <p:cNvPr id="14" name="Text 12"/>
          <p:cNvSpPr txBox="1"/>
          <p:nvPr/>
        </p:nvSpPr>
        <p:spPr>
          <a:xfrm>
            <a:off x="886968" y="5422392"/>
            <a:ext cx="2103120" cy="868680"/>
          </a:xfrm>
          <a:prstGeom prst="rect">
            <a:avLst/>
          </a:prstGeom>
          <a:noFill/>
          <a:ln/>
        </p:spPr>
        <p:txBody>
          <a:bodyPr wrap="square" lIns="0" tIns="0" rIns="0" bIns="0" rtlCol="0" anchor="ctr"/>
          <a:lstStyle/>
          <a:p>
            <a:pPr marL="0" indent="0">
              <a:buNone/>
            </a:pPr>
            <a:r>
              <a:rPr lang="en-US" sz="1600" b="1" dirty="0">
                <a:solidFill>
                  <a:srgbClr val="1F3A5F"/>
                </a:solidFill>
                <a:latin typeface="Cambria" pitchFamily="34" charset="0"/>
                <a:ea typeface="Cambria" pitchFamily="34" charset="-122"/>
                <a:cs typeface="Cambria" pitchFamily="34" charset="-120"/>
              </a:rPr>
              <a:t>Review</a:t>
            </a:r>
            <a:endParaRPr lang="en-US" sz="1600" dirty="0"/>
          </a:p>
        </p:txBody>
      </p:sp>
      <p:sp>
        <p:nvSpPr>
          <p:cNvPr id="15" name="Text 13"/>
          <p:cNvSpPr txBox="1"/>
          <p:nvPr/>
        </p:nvSpPr>
        <p:spPr>
          <a:xfrm>
            <a:off x="3200400" y="5422392"/>
            <a:ext cx="8138160" cy="868680"/>
          </a:xfrm>
          <a:prstGeom prst="rect">
            <a:avLst/>
          </a:prstGeom>
          <a:noFill/>
          <a:ln/>
        </p:spPr>
        <p:txBody>
          <a:bodyPr wrap="square" lIns="0" tIns="0" rIns="0" bIns="0" rtlCol="0" anchor="ctr"/>
          <a:lstStyle/>
          <a:p>
            <a:pPr marL="0" indent="0">
              <a:lnSpc>
                <a:spcPct val="105000"/>
              </a:lnSpc>
              <a:buNone/>
            </a:pPr>
            <a:r>
              <a:rPr lang="en-US" sz="1450" dirty="0">
                <a:solidFill>
                  <a:srgbClr val="1C2430"/>
                </a:solidFill>
                <a:latin typeface="Calibri" pitchFamily="34" charset="0"/>
                <a:ea typeface="Calibri" pitchFamily="34" charset="-122"/>
                <a:cs typeface="Calibri" pitchFamily="34" charset="-120"/>
              </a:rPr>
              <a:t>Actions and budget every </a:t>
            </a:r>
            <a:r>
              <a:rPr lang="en-US" sz="1450" dirty="0">
                <a:solidFill>
                  <a:srgbClr val="1C2430"/>
                </a:solidFill>
                <a:highlight>
                  <a:srgbClr val="FFF200"/>
                </a:highlight>
                <a:latin typeface="Calibri" pitchFamily="34" charset="0"/>
                <a:ea typeface="Calibri" pitchFamily="34" charset="-122"/>
                <a:cs typeface="Calibri" pitchFamily="34" charset="-120"/>
              </a:rPr>
              <a:t>[2–3]</a:t>
            </a:r>
            <a:r>
              <a:rPr lang="en-US" sz="1450" dirty="0">
                <a:solidFill>
                  <a:srgbClr val="1C2430"/>
                </a:solidFill>
                <a:latin typeface="Calibri" pitchFamily="34" charset="0"/>
                <a:ea typeface="Calibri" pitchFamily="34" charset="-122"/>
                <a:cs typeface="Calibri" pitchFamily="34" charset="-120"/>
              </a:rPr>
              <a:t> years; a new four-year action plan in years 4 and 8; a full review in year 10.</a:t>
            </a:r>
            <a:endParaRPr lang="en-US" sz="1450" dirty="0"/>
          </a:p>
        </p:txBody>
      </p:sp>
      <p:sp>
        <p:nvSpPr>
          <p:cNvPr id="25" name="Slide Number Placeholder 0"/>
          <p:cNvSpPr>
            <a:spLocks noGrp="1"/>
          </p:cNvSpPr>
          <p:nvPr>
            <p:ph type="sldNum" sz="quarter" idx="4294967295"/>
          </p:nvPr>
        </p:nvSpPr>
        <p:spPr>
          <a:xfrm>
            <a:off x="11384280" y="6382512"/>
            <a:ext cx="457200" cy="274320"/>
          </a:xfrm>
          <a:prstGeom prst="rect">
            <a:avLst/>
          </a:prstGeom>
          <a:extLst>
            <a:ext uri="{C572A759-6A51-4108-AA02-DFA0A04FC94B}">
              <ma14:wrappingTextBoxFlag xmlns="" xmlns:ma14="http://schemas.microsoft.com/office/mac/drawingml/2011/main" val="0"/>
            </a:ext>
          </a:extLst>
        </p:spPr>
        <p:txBody>
          <a:bodyPr/>
          <a:lstStyle>
            <a:lvl1pPr>
              <a:defRPr sz="950">
                <a:solidFill>
                  <a:srgbClr val="5A6878"/>
                </a:solidFill>
                <a:latin typeface="Calibri"/>
                <a:ea typeface="Calibri"/>
                <a:cs typeface="Calibri"/>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94360" y="402336"/>
            <a:ext cx="11002975" cy="749808"/>
          </a:xfrm>
          <a:prstGeom prst="rect">
            <a:avLst/>
          </a:prstGeom>
          <a:noFill/>
          <a:ln/>
        </p:spPr>
        <p:txBody>
          <a:bodyPr wrap="square" lIns="0" tIns="0" rIns="0" bIns="0" rtlCol="0" anchor="ctr"/>
          <a:lstStyle/>
          <a:p>
            <a:pPr marL="0" indent="0" algn="l">
              <a:buNone/>
            </a:pPr>
            <a:r>
              <a:rPr lang="en-US" sz="3000" b="1" dirty="0">
                <a:solidFill>
                  <a:srgbClr val="1F3A5F"/>
                </a:solidFill>
                <a:latin typeface="Cambria" pitchFamily="34" charset="0"/>
                <a:ea typeface="Cambria" pitchFamily="34" charset="-122"/>
                <a:cs typeface="Cambria" pitchFamily="34" charset="-120"/>
              </a:rPr>
              <a:t>Two definitions, applied to every community</a:t>
            </a:r>
            <a:endParaRPr lang="en-US" sz="3000" dirty="0"/>
          </a:p>
        </p:txBody>
      </p:sp>
      <p:sp>
        <p:nvSpPr>
          <p:cNvPr id="3" name="bul-21"/>
          <p:cNvSpPr/>
          <p:nvPr/>
        </p:nvSpPr>
        <p:spPr>
          <a:xfrm>
            <a:off x="635508" y="1540993"/>
            <a:ext cx="77724" cy="77724"/>
          </a:xfrm>
          <a:prstGeom prst="ellipse">
            <a:avLst/>
          </a:prstGeom>
          <a:solidFill>
            <a:srgbClr val="1F3A5F"/>
          </a:solidFill>
          <a:ln w="12700">
            <a:solidFill>
              <a:srgbClr val="1F3A5F"/>
            </a:solidFill>
            <a:prstDash val="solid"/>
          </a:ln>
        </p:spPr>
        <p:txBody>
          <a:bodyPr/>
          <a:lstStyle/>
          <a:p>
            <a:endParaRPr lang="en-AU"/>
          </a:p>
        </p:txBody>
      </p:sp>
      <p:sp>
        <p:nvSpPr>
          <p:cNvPr id="4" name="Text 2"/>
          <p:cNvSpPr txBox="1"/>
          <p:nvPr/>
        </p:nvSpPr>
        <p:spPr>
          <a:xfrm>
            <a:off x="868680" y="1463040"/>
            <a:ext cx="6217920" cy="309372"/>
          </a:xfrm>
          <a:prstGeom prst="rect">
            <a:avLst/>
          </a:prstGeom>
          <a:noFill/>
          <a:ln/>
        </p:spPr>
        <p:txBody>
          <a:bodyPr wrap="square" lIns="0" tIns="0" rIns="0" bIns="0" rtlCol="0" anchor="t"/>
          <a:lstStyle/>
          <a:p>
            <a:pPr marL="0" indent="0">
              <a:lnSpc>
                <a:spcPct val="106000"/>
              </a:lnSpc>
              <a:buNone/>
            </a:pPr>
            <a:r>
              <a:rPr lang="en-US" sz="1500" b="1" dirty="0">
                <a:solidFill>
                  <a:srgbClr val="1C2430"/>
                </a:solidFill>
                <a:latin typeface="Calibri" pitchFamily="34" charset="0"/>
                <a:ea typeface="Calibri" pitchFamily="34" charset="-122"/>
                <a:cs typeface="Calibri" pitchFamily="34" charset="-120"/>
              </a:rPr>
              <a:t>Council does not rank communities or forms of racism.</a:t>
            </a:r>
            <a:endParaRPr lang="en-US" sz="1500" dirty="0"/>
          </a:p>
        </p:txBody>
      </p:sp>
      <p:sp>
        <p:nvSpPr>
          <p:cNvPr id="5" name="bul-22"/>
          <p:cNvSpPr/>
          <p:nvPr/>
        </p:nvSpPr>
        <p:spPr>
          <a:xfrm>
            <a:off x="635508" y="1960093"/>
            <a:ext cx="77724" cy="77724"/>
          </a:xfrm>
          <a:prstGeom prst="ellipse">
            <a:avLst/>
          </a:prstGeom>
          <a:solidFill>
            <a:srgbClr val="1F3A5F"/>
          </a:solidFill>
          <a:ln w="12700">
            <a:solidFill>
              <a:srgbClr val="1F3A5F"/>
            </a:solidFill>
            <a:prstDash val="solid"/>
          </a:ln>
        </p:spPr>
        <p:txBody>
          <a:bodyPr/>
          <a:lstStyle/>
          <a:p>
            <a:endParaRPr lang="en-AU"/>
          </a:p>
        </p:txBody>
      </p:sp>
      <p:sp>
        <p:nvSpPr>
          <p:cNvPr id="6" name="Text 4"/>
          <p:cNvSpPr txBox="1"/>
          <p:nvPr/>
        </p:nvSpPr>
        <p:spPr>
          <a:xfrm>
            <a:off x="868680" y="1882140"/>
            <a:ext cx="6217920" cy="1018032"/>
          </a:xfrm>
          <a:prstGeom prst="rect">
            <a:avLst/>
          </a:prstGeom>
          <a:noFill/>
          <a:ln/>
        </p:spPr>
        <p:txBody>
          <a:bodyPr wrap="square" lIns="0" tIns="0" rIns="0" bIns="0" rtlCol="0" anchor="t"/>
          <a:lstStyle/>
          <a:p>
            <a:pPr marL="0" indent="0">
              <a:lnSpc>
                <a:spcPct val="106000"/>
              </a:lnSpc>
              <a:buNone/>
            </a:pPr>
            <a:r>
              <a:rPr lang="en-US" sz="1500" dirty="0">
                <a:solidFill>
                  <a:srgbClr val="1C2430"/>
                </a:solidFill>
                <a:latin typeface="Calibri" pitchFamily="34" charset="0"/>
                <a:ea typeface="Calibri" pitchFamily="34" charset="-122"/>
                <a:cs typeface="Calibri" pitchFamily="34" charset="-120"/>
              </a:rPr>
              <a:t>One common definition of racism against a community covers any community – First Nations peoples, antisemitism, Islamophobia, and racism against people of Asian, African, Arab, Palestinian and Pasifika background, and other racialised migrants and refugees.</a:t>
            </a:r>
            <a:endParaRPr lang="en-US" sz="1500" dirty="0"/>
          </a:p>
        </p:txBody>
      </p:sp>
      <p:sp>
        <p:nvSpPr>
          <p:cNvPr id="7" name="bul-23"/>
          <p:cNvSpPr/>
          <p:nvPr/>
        </p:nvSpPr>
        <p:spPr>
          <a:xfrm>
            <a:off x="635508" y="3087853"/>
            <a:ext cx="77724" cy="77724"/>
          </a:xfrm>
          <a:prstGeom prst="ellipse">
            <a:avLst/>
          </a:prstGeom>
          <a:solidFill>
            <a:srgbClr val="1F3A5F"/>
          </a:solidFill>
          <a:ln w="12700">
            <a:solidFill>
              <a:srgbClr val="1F3A5F"/>
            </a:solidFill>
            <a:prstDash val="solid"/>
          </a:ln>
        </p:spPr>
        <p:txBody>
          <a:bodyPr/>
          <a:lstStyle/>
          <a:p>
            <a:endParaRPr lang="en-AU"/>
          </a:p>
        </p:txBody>
      </p:sp>
      <p:sp>
        <p:nvSpPr>
          <p:cNvPr id="8" name="Text 6"/>
          <p:cNvSpPr txBox="1"/>
          <p:nvPr/>
        </p:nvSpPr>
        <p:spPr>
          <a:xfrm>
            <a:off x="868680" y="3009900"/>
            <a:ext cx="6217920" cy="545592"/>
          </a:xfrm>
          <a:prstGeom prst="rect">
            <a:avLst/>
          </a:prstGeom>
          <a:noFill/>
          <a:ln/>
        </p:spPr>
        <p:txBody>
          <a:bodyPr wrap="square" lIns="0" tIns="0" rIns="0" bIns="0" rtlCol="0" anchor="t"/>
          <a:lstStyle/>
          <a:p>
            <a:pPr marL="0" indent="0">
              <a:lnSpc>
                <a:spcPct val="106000"/>
              </a:lnSpc>
              <a:buNone/>
            </a:pPr>
            <a:r>
              <a:rPr lang="en-US" sz="1500" dirty="0">
                <a:solidFill>
                  <a:srgbClr val="1C2430"/>
                </a:solidFill>
                <a:latin typeface="Calibri" pitchFamily="34" charset="0"/>
                <a:ea typeface="Calibri" pitchFamily="34" charset="-122"/>
                <a:cs typeface="Calibri" pitchFamily="34" charset="-120"/>
              </a:rPr>
              <a:t>Alongside it, the strategy adopts the Australian Human Rights Commission’s definition of racism. The same test applies to all.</a:t>
            </a:r>
            <a:endParaRPr lang="en-US" sz="1500" dirty="0"/>
          </a:p>
        </p:txBody>
      </p:sp>
      <p:sp>
        <p:nvSpPr>
          <p:cNvPr id="9" name="bul-24"/>
          <p:cNvSpPr/>
          <p:nvPr/>
        </p:nvSpPr>
        <p:spPr>
          <a:xfrm>
            <a:off x="635508" y="3743173"/>
            <a:ext cx="77724" cy="77724"/>
          </a:xfrm>
          <a:prstGeom prst="ellipse">
            <a:avLst/>
          </a:prstGeom>
          <a:solidFill>
            <a:srgbClr val="1F3A5F"/>
          </a:solidFill>
          <a:ln w="12700">
            <a:solidFill>
              <a:srgbClr val="1F3A5F"/>
            </a:solidFill>
            <a:prstDash val="solid"/>
          </a:ln>
        </p:spPr>
        <p:txBody>
          <a:bodyPr/>
          <a:lstStyle/>
          <a:p>
            <a:endParaRPr lang="en-AU"/>
          </a:p>
        </p:txBody>
      </p:sp>
      <p:sp>
        <p:nvSpPr>
          <p:cNvPr id="10" name="Text 8"/>
          <p:cNvSpPr txBox="1"/>
          <p:nvPr/>
        </p:nvSpPr>
        <p:spPr>
          <a:xfrm>
            <a:off x="868680" y="3665220"/>
            <a:ext cx="6217920" cy="545592"/>
          </a:xfrm>
          <a:prstGeom prst="rect">
            <a:avLst/>
          </a:prstGeom>
          <a:noFill/>
          <a:ln/>
        </p:spPr>
        <p:txBody>
          <a:bodyPr wrap="square" lIns="0" tIns="0" rIns="0" bIns="0" rtlCol="0" anchor="t"/>
          <a:lstStyle/>
          <a:p>
            <a:pPr marL="0" indent="0">
              <a:lnSpc>
                <a:spcPct val="106000"/>
              </a:lnSpc>
              <a:buNone/>
            </a:pPr>
            <a:r>
              <a:rPr lang="en-US" sz="1500" dirty="0">
                <a:solidFill>
                  <a:srgbClr val="1C2430"/>
                </a:solidFill>
                <a:latin typeface="Calibri" pitchFamily="34" charset="0"/>
                <a:ea typeface="Calibri" pitchFamily="34" charset="-122"/>
                <a:cs typeface="Calibri" pitchFamily="34" charset="-120"/>
              </a:rPr>
              <a:t>Policies, statements and positions council has already adopted are listed in the strategy and continue to apply.</a:t>
            </a:r>
            <a:endParaRPr lang="en-US" sz="1500" dirty="0"/>
          </a:p>
        </p:txBody>
      </p:sp>
      <p:sp>
        <p:nvSpPr>
          <p:cNvPr id="11" name="s7bar"/>
          <p:cNvSpPr/>
          <p:nvPr/>
        </p:nvSpPr>
        <p:spPr>
          <a:xfrm>
            <a:off x="594360" y="4663440"/>
            <a:ext cx="11002975" cy="1143000"/>
          </a:xfrm>
          <a:prstGeom prst="roundRect">
            <a:avLst>
              <a:gd name="adj" fmla="val 4800"/>
            </a:avLst>
          </a:prstGeom>
          <a:solidFill>
            <a:srgbClr val="1F3A5F"/>
          </a:solidFill>
          <a:ln w="12700">
            <a:solidFill>
              <a:srgbClr val="1F3A5F"/>
            </a:solidFill>
            <a:prstDash val="solid"/>
          </a:ln>
        </p:spPr>
        <p:txBody>
          <a:bodyPr/>
          <a:lstStyle/>
          <a:p>
            <a:endParaRPr lang="en-AU"/>
          </a:p>
        </p:txBody>
      </p:sp>
      <p:sp>
        <p:nvSpPr>
          <p:cNvPr id="12" name="disc-25"/>
          <p:cNvSpPr/>
          <p:nvPr/>
        </p:nvSpPr>
        <p:spPr>
          <a:xfrm>
            <a:off x="978408" y="5020056"/>
            <a:ext cx="420624" cy="420624"/>
          </a:xfrm>
          <a:prstGeom prst="ellipse">
            <a:avLst/>
          </a:prstGeom>
          <a:solidFill>
            <a:schemeClr val="bg1"/>
          </a:solidFill>
          <a:ln w="12700">
            <a:solidFill>
              <a:schemeClr val="bg1"/>
            </a:solidFill>
            <a:prstDash val="solid"/>
          </a:ln>
        </p:spPr>
        <p:txBody>
          <a:bodyPr/>
          <a:lstStyle/>
          <a:p>
            <a:endParaRPr lang="en-AU"/>
          </a:p>
        </p:txBody>
      </p:sp>
      <p:sp>
        <p:nvSpPr>
          <p:cNvPr id="13" name="Text 11"/>
          <p:cNvSpPr txBox="1"/>
          <p:nvPr/>
        </p:nvSpPr>
        <p:spPr>
          <a:xfrm>
            <a:off x="1554480" y="4663440"/>
            <a:ext cx="9829800" cy="1143000"/>
          </a:xfrm>
          <a:prstGeom prst="rect">
            <a:avLst/>
          </a:prstGeom>
          <a:noFill/>
          <a:ln/>
        </p:spPr>
        <p:txBody>
          <a:bodyPr wrap="square" lIns="0" tIns="0" rIns="0" bIns="0" rtlCol="0" anchor="ctr"/>
          <a:lstStyle/>
          <a:p>
            <a:pPr marL="0" indent="0">
              <a:lnSpc>
                <a:spcPct val="105000"/>
              </a:lnSpc>
              <a:buNone/>
            </a:pPr>
            <a:r>
              <a:rPr lang="en-US" sz="1450" b="1" dirty="0">
                <a:solidFill>
                  <a:srgbClr val="FFFFFF"/>
                </a:solidFill>
                <a:latin typeface="Calibri" pitchFamily="34" charset="0"/>
                <a:ea typeface="Calibri" pitchFamily="34" charset="-122"/>
                <a:cs typeface="Calibri" pitchFamily="34" charset="-120"/>
              </a:rPr>
              <a:t>A separate strategy for each community ends up ranking them. </a:t>
            </a:r>
            <a:r>
              <a:rPr lang="en-US" sz="1450" dirty="0">
                <a:solidFill>
                  <a:srgbClr val="FFFFFF"/>
                </a:solidFill>
                <a:latin typeface="Calibri" pitchFamily="34" charset="0"/>
                <a:ea typeface="Calibri" pitchFamily="34" charset="-122"/>
                <a:cs typeface="Calibri" pitchFamily="34" charset="-120"/>
              </a:rPr>
              <a:t>One common definition means no community has to argue for its place in the document, and council is not asked to decide which racism matters most.</a:t>
            </a:r>
            <a:endParaRPr lang="en-US" sz="1450" dirty="0"/>
          </a:p>
        </p:txBody>
      </p:sp>
      <p:sp>
        <p:nvSpPr>
          <p:cNvPr id="14" name="quote"/>
          <p:cNvSpPr/>
          <p:nvPr/>
        </p:nvSpPr>
        <p:spPr>
          <a:xfrm>
            <a:off x="7452360" y="1417320"/>
            <a:ext cx="4142232" cy="2834640"/>
          </a:xfrm>
          <a:prstGeom prst="roundRect">
            <a:avLst>
              <a:gd name="adj" fmla="val 1935"/>
            </a:avLst>
          </a:prstGeom>
          <a:solidFill>
            <a:srgbClr val="EDF1F6"/>
          </a:solidFill>
          <a:ln w="19050">
            <a:solidFill>
              <a:schemeClr val="tx2"/>
            </a:solidFill>
            <a:prstDash val="solid"/>
          </a:ln>
        </p:spPr>
        <p:txBody>
          <a:bodyPr/>
          <a:lstStyle/>
          <a:p>
            <a:endParaRPr lang="en-AU"/>
          </a:p>
        </p:txBody>
      </p:sp>
      <p:sp>
        <p:nvSpPr>
          <p:cNvPr id="15" name="disc-26"/>
          <p:cNvSpPr/>
          <p:nvPr/>
        </p:nvSpPr>
        <p:spPr>
          <a:xfrm>
            <a:off x="7772400" y="1691640"/>
            <a:ext cx="420624" cy="420624"/>
          </a:xfrm>
          <a:prstGeom prst="ellipse">
            <a:avLst/>
          </a:prstGeom>
          <a:solidFill>
            <a:schemeClr val="tx2"/>
          </a:solidFill>
          <a:ln w="12700">
            <a:solidFill>
              <a:schemeClr val="bg1"/>
            </a:solidFill>
            <a:prstDash val="solid"/>
          </a:ln>
        </p:spPr>
        <p:txBody>
          <a:bodyPr/>
          <a:lstStyle/>
          <a:p>
            <a:endParaRPr lang="en-AU"/>
          </a:p>
        </p:txBody>
      </p:sp>
      <p:sp>
        <p:nvSpPr>
          <p:cNvPr id="16" name="Text 14"/>
          <p:cNvSpPr txBox="1"/>
          <p:nvPr/>
        </p:nvSpPr>
        <p:spPr>
          <a:xfrm>
            <a:off x="8339328" y="1691640"/>
            <a:ext cx="3017520" cy="420624"/>
          </a:xfrm>
          <a:prstGeom prst="rect">
            <a:avLst/>
          </a:prstGeom>
          <a:noFill/>
          <a:ln/>
        </p:spPr>
        <p:txBody>
          <a:bodyPr wrap="square" lIns="0" tIns="0" rIns="0" bIns="0" rtlCol="0" anchor="ctr"/>
          <a:lstStyle/>
          <a:p>
            <a:pPr marL="0" indent="0">
              <a:buNone/>
            </a:pPr>
            <a:r>
              <a:rPr lang="en-US" sz="1400" b="1" dirty="0">
                <a:solidFill>
                  <a:srgbClr val="1F3A5F"/>
                </a:solidFill>
                <a:latin typeface="Cambria" pitchFamily="34" charset="0"/>
                <a:ea typeface="Cambria" pitchFamily="34" charset="-122"/>
                <a:cs typeface="Cambria" pitchFamily="34" charset="-120"/>
              </a:rPr>
              <a:t>Overseas conflicts</a:t>
            </a:r>
            <a:endParaRPr lang="en-US" sz="1400" dirty="0"/>
          </a:p>
        </p:txBody>
      </p:sp>
      <p:sp>
        <p:nvSpPr>
          <p:cNvPr id="17" name="Text 15"/>
          <p:cNvSpPr txBox="1"/>
          <p:nvPr/>
        </p:nvSpPr>
        <p:spPr>
          <a:xfrm>
            <a:off x="7772400" y="2267712"/>
            <a:ext cx="3520440" cy="1508760"/>
          </a:xfrm>
          <a:prstGeom prst="rect">
            <a:avLst/>
          </a:prstGeom>
          <a:noFill/>
          <a:ln/>
        </p:spPr>
        <p:txBody>
          <a:bodyPr wrap="square" lIns="0" tIns="0" rIns="0" bIns="0" rtlCol="0" anchor="t"/>
          <a:lstStyle/>
          <a:p>
            <a:pPr marL="0" indent="0">
              <a:lnSpc>
                <a:spcPct val="105000"/>
              </a:lnSpc>
              <a:buNone/>
            </a:pPr>
            <a:r>
              <a:rPr lang="en-US" sz="1350" i="1" dirty="0">
                <a:solidFill>
                  <a:srgbClr val="1C2430"/>
                </a:solidFill>
                <a:latin typeface="Calibri" pitchFamily="34" charset="0"/>
                <a:ea typeface="Calibri" pitchFamily="34" charset="-122"/>
                <a:cs typeface="Calibri" pitchFamily="34" charset="-120"/>
              </a:rPr>
              <a:t>“Criticism of a government or its policies, in Australia or overseas, is not in itself racism. It becomes racism when it targets people because of their background or faith, or relies on harmful stereotypes about them.”</a:t>
            </a:r>
            <a:endParaRPr lang="en-US" sz="1350" dirty="0"/>
          </a:p>
        </p:txBody>
      </p:sp>
      <p:sp>
        <p:nvSpPr>
          <p:cNvPr id="18" name="Text 16"/>
          <p:cNvSpPr txBox="1"/>
          <p:nvPr/>
        </p:nvSpPr>
        <p:spPr>
          <a:xfrm>
            <a:off x="7772400" y="3858768"/>
            <a:ext cx="3520440" cy="274320"/>
          </a:xfrm>
          <a:prstGeom prst="rect">
            <a:avLst/>
          </a:prstGeom>
          <a:noFill/>
          <a:ln/>
        </p:spPr>
        <p:txBody>
          <a:bodyPr wrap="square" lIns="0" tIns="0" rIns="0" bIns="0" rtlCol="0" anchor="ctr"/>
          <a:lstStyle/>
          <a:p>
            <a:pPr marL="0" indent="0">
              <a:buNone/>
            </a:pPr>
            <a:r>
              <a:rPr lang="en-US" sz="1050" dirty="0">
                <a:solidFill>
                  <a:srgbClr val="5A6878"/>
                </a:solidFill>
                <a:latin typeface="Calibri" pitchFamily="34" charset="0"/>
                <a:ea typeface="Calibri" pitchFamily="34" charset="-122"/>
                <a:cs typeface="Calibri" pitchFamily="34" charset="-120"/>
              </a:rPr>
              <a:t>Strategy, Section 3.2</a:t>
            </a:r>
            <a:endParaRPr lang="en-US" sz="1050" dirty="0"/>
          </a:p>
        </p:txBody>
      </p:sp>
      <p:sp>
        <p:nvSpPr>
          <p:cNvPr id="25" name="Slide Number Placeholder 0"/>
          <p:cNvSpPr>
            <a:spLocks noGrp="1"/>
          </p:cNvSpPr>
          <p:nvPr>
            <p:ph type="sldNum" sz="quarter" idx="4294967295"/>
          </p:nvPr>
        </p:nvSpPr>
        <p:spPr>
          <a:xfrm>
            <a:off x="11384280" y="6382512"/>
            <a:ext cx="457200" cy="274320"/>
          </a:xfrm>
          <a:prstGeom prst="rect">
            <a:avLst/>
          </a:prstGeom>
          <a:extLst>
            <a:ext uri="{C572A759-6A51-4108-AA02-DFA0A04FC94B}">
              <ma14:wrappingTextBoxFlag xmlns="" xmlns:ma14="http://schemas.microsoft.com/office/mac/drawingml/2011/main" val="0"/>
            </a:ext>
          </a:extLst>
        </p:spPr>
        <p:txBody>
          <a:bodyPr/>
          <a:lstStyle>
            <a:lvl1pPr>
              <a:defRPr sz="950">
                <a:solidFill>
                  <a:srgbClr val="5A6878"/>
                </a:solidFill>
                <a:latin typeface="Calibri"/>
                <a:ea typeface="Calibri"/>
                <a:cs typeface="Calibri"/>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94360" y="402336"/>
            <a:ext cx="11002975" cy="749808"/>
          </a:xfrm>
          <a:prstGeom prst="rect">
            <a:avLst/>
          </a:prstGeom>
          <a:noFill/>
          <a:ln/>
        </p:spPr>
        <p:txBody>
          <a:bodyPr wrap="square" lIns="0" tIns="0" rIns="0" bIns="0" rtlCol="0" anchor="ctr"/>
          <a:lstStyle/>
          <a:p>
            <a:pPr marL="0" indent="0" algn="l">
              <a:buNone/>
            </a:pPr>
            <a:r>
              <a:rPr lang="en-US" sz="3000" b="1" dirty="0">
                <a:solidFill>
                  <a:srgbClr val="1F3A5F"/>
                </a:solidFill>
                <a:latin typeface="Cambria" pitchFamily="34" charset="0"/>
                <a:ea typeface="Cambria" pitchFamily="34" charset="-122"/>
                <a:cs typeface="Cambria" pitchFamily="34" charset="-120"/>
              </a:rPr>
              <a:t>If racism rises against one community</a:t>
            </a:r>
            <a:endParaRPr lang="en-US" sz="3000" dirty="0"/>
          </a:p>
        </p:txBody>
      </p:sp>
      <p:sp>
        <p:nvSpPr>
          <p:cNvPr id="3" name="step0"/>
          <p:cNvSpPr/>
          <p:nvPr/>
        </p:nvSpPr>
        <p:spPr>
          <a:xfrm>
            <a:off x="594360" y="1463040"/>
            <a:ext cx="2542032" cy="3017520"/>
          </a:xfrm>
          <a:prstGeom prst="roundRect">
            <a:avLst>
              <a:gd name="adj" fmla="val 2158"/>
            </a:avLst>
          </a:prstGeom>
          <a:solidFill>
            <a:srgbClr val="EDF1F6"/>
          </a:solidFill>
          <a:ln w="12700">
            <a:solidFill>
              <a:srgbClr val="D4DCE5"/>
            </a:solidFill>
            <a:prstDash val="solid"/>
          </a:ln>
        </p:spPr>
        <p:txBody>
          <a:bodyPr/>
          <a:lstStyle/>
          <a:p>
            <a:endParaRPr lang="en-AU"/>
          </a:p>
        </p:txBody>
      </p:sp>
      <p:sp>
        <p:nvSpPr>
          <p:cNvPr id="4" name="disc-27"/>
          <p:cNvSpPr/>
          <p:nvPr/>
        </p:nvSpPr>
        <p:spPr>
          <a:xfrm>
            <a:off x="1636776" y="1737360"/>
            <a:ext cx="457200" cy="457200"/>
          </a:xfrm>
          <a:prstGeom prst="ellipse">
            <a:avLst/>
          </a:prstGeom>
          <a:solidFill>
            <a:srgbClr val="1F3A5F"/>
          </a:solidFill>
          <a:ln w="12700">
            <a:solidFill>
              <a:srgbClr val="1F3A5F"/>
            </a:solidFill>
            <a:prstDash val="solid"/>
          </a:ln>
        </p:spPr>
        <p:txBody>
          <a:bodyPr/>
          <a:lstStyle/>
          <a:p>
            <a:endParaRPr lang="en-AU"/>
          </a:p>
        </p:txBody>
      </p:sp>
      <p:sp>
        <p:nvSpPr>
          <p:cNvPr id="5" name="Text 3"/>
          <p:cNvSpPr txBox="1"/>
          <p:nvPr/>
        </p:nvSpPr>
        <p:spPr>
          <a:xfrm>
            <a:off x="1636776" y="1737360"/>
            <a:ext cx="457200"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1</a:t>
            </a:r>
            <a:endParaRPr lang="en-US" sz="1500" dirty="0"/>
          </a:p>
        </p:txBody>
      </p:sp>
      <p:sp>
        <p:nvSpPr>
          <p:cNvPr id="6" name="Text 4"/>
          <p:cNvSpPr txBox="1"/>
          <p:nvPr/>
        </p:nvSpPr>
        <p:spPr>
          <a:xfrm>
            <a:off x="795528" y="2304288"/>
            <a:ext cx="2139696" cy="384048"/>
          </a:xfrm>
          <a:prstGeom prst="rect">
            <a:avLst/>
          </a:prstGeom>
          <a:noFill/>
          <a:ln/>
        </p:spPr>
        <p:txBody>
          <a:bodyPr wrap="square" lIns="0" tIns="0" rIns="0" bIns="0" rtlCol="0" anchor="ctr"/>
          <a:lstStyle/>
          <a:p>
            <a:pPr marL="0" indent="0" algn="ctr">
              <a:buNone/>
            </a:pPr>
            <a:r>
              <a:rPr lang="en-US" sz="1700" b="1" dirty="0">
                <a:solidFill>
                  <a:srgbClr val="1F3A5F"/>
                </a:solidFill>
                <a:latin typeface="Cambria" pitchFamily="34" charset="0"/>
                <a:ea typeface="Cambria" pitchFamily="34" charset="-122"/>
                <a:cs typeface="Cambria" pitchFamily="34" charset="-120"/>
              </a:rPr>
              <a:t>Notice</a:t>
            </a:r>
            <a:endParaRPr lang="en-US" sz="1700" dirty="0"/>
          </a:p>
        </p:txBody>
      </p:sp>
      <p:sp>
        <p:nvSpPr>
          <p:cNvPr id="7" name="Text 5"/>
          <p:cNvSpPr txBox="1"/>
          <p:nvPr/>
        </p:nvSpPr>
        <p:spPr>
          <a:xfrm>
            <a:off x="813816" y="2761488"/>
            <a:ext cx="2103120" cy="1627632"/>
          </a:xfrm>
          <a:prstGeom prst="rect">
            <a:avLst/>
          </a:prstGeom>
          <a:noFill/>
          <a:ln/>
        </p:spPr>
        <p:txBody>
          <a:bodyPr wrap="square" lIns="0" tIns="0" rIns="0" bIns="0" rtlCol="0" anchor="t"/>
          <a:lstStyle/>
          <a:p>
            <a:pPr marL="0" indent="0">
              <a:lnSpc>
                <a:spcPct val="103000"/>
              </a:lnSpc>
              <a:buNone/>
            </a:pPr>
            <a:r>
              <a:rPr lang="en-US" sz="1250" dirty="0">
                <a:solidFill>
                  <a:srgbClr val="1C2430"/>
                </a:solidFill>
                <a:latin typeface="Calibri" pitchFamily="34" charset="0"/>
                <a:ea typeface="Calibri" pitchFamily="34" charset="-122"/>
                <a:cs typeface="Calibri" pitchFamily="34" charset="-120"/>
              </a:rPr>
              <a:t>Stay alert to reports from the community, community organisations, police and media.</a:t>
            </a:r>
            <a:endParaRPr lang="en-US" sz="1250" dirty="0"/>
          </a:p>
        </p:txBody>
      </p:sp>
      <p:sp>
        <p:nvSpPr>
          <p:cNvPr id="8" name="arrow0"/>
          <p:cNvSpPr/>
          <p:nvPr/>
        </p:nvSpPr>
        <p:spPr>
          <a:xfrm rot="5400000">
            <a:off x="3191256" y="1856232"/>
            <a:ext cx="182880" cy="219456"/>
          </a:xfrm>
          <a:prstGeom prst="triangle">
            <a:avLst/>
          </a:prstGeom>
          <a:solidFill>
            <a:srgbClr val="1F3A5F"/>
          </a:solidFill>
          <a:ln w="12700">
            <a:solidFill>
              <a:srgbClr val="1F3A5F"/>
            </a:solidFill>
            <a:prstDash val="solid"/>
          </a:ln>
        </p:spPr>
        <p:txBody>
          <a:bodyPr/>
          <a:lstStyle/>
          <a:p>
            <a:endParaRPr lang="en-AU"/>
          </a:p>
        </p:txBody>
      </p:sp>
      <p:sp>
        <p:nvSpPr>
          <p:cNvPr id="9" name="step1"/>
          <p:cNvSpPr/>
          <p:nvPr/>
        </p:nvSpPr>
        <p:spPr>
          <a:xfrm>
            <a:off x="3410712" y="1463040"/>
            <a:ext cx="2542032" cy="3017520"/>
          </a:xfrm>
          <a:prstGeom prst="roundRect">
            <a:avLst>
              <a:gd name="adj" fmla="val 2158"/>
            </a:avLst>
          </a:prstGeom>
          <a:solidFill>
            <a:srgbClr val="FFFFFF"/>
          </a:solidFill>
          <a:ln w="12700">
            <a:solidFill>
              <a:srgbClr val="D4DCE5"/>
            </a:solidFill>
            <a:prstDash val="solid"/>
          </a:ln>
        </p:spPr>
        <p:txBody>
          <a:bodyPr/>
          <a:lstStyle/>
          <a:p>
            <a:endParaRPr lang="en-AU"/>
          </a:p>
        </p:txBody>
      </p:sp>
      <p:sp>
        <p:nvSpPr>
          <p:cNvPr id="10" name="disc-28"/>
          <p:cNvSpPr/>
          <p:nvPr/>
        </p:nvSpPr>
        <p:spPr>
          <a:xfrm>
            <a:off x="4453128" y="1737360"/>
            <a:ext cx="457200" cy="457200"/>
          </a:xfrm>
          <a:prstGeom prst="ellipse">
            <a:avLst/>
          </a:prstGeom>
          <a:solidFill>
            <a:srgbClr val="1F3A5F"/>
          </a:solidFill>
          <a:ln w="12700">
            <a:solidFill>
              <a:srgbClr val="1F3A5F"/>
            </a:solidFill>
            <a:prstDash val="solid"/>
          </a:ln>
        </p:spPr>
        <p:txBody>
          <a:bodyPr/>
          <a:lstStyle/>
          <a:p>
            <a:endParaRPr lang="en-AU"/>
          </a:p>
        </p:txBody>
      </p:sp>
      <p:sp>
        <p:nvSpPr>
          <p:cNvPr id="11" name="Text 9"/>
          <p:cNvSpPr txBox="1"/>
          <p:nvPr/>
        </p:nvSpPr>
        <p:spPr>
          <a:xfrm>
            <a:off x="4453128" y="1737360"/>
            <a:ext cx="457200"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2</a:t>
            </a:r>
            <a:endParaRPr lang="en-US" sz="1500" dirty="0"/>
          </a:p>
        </p:txBody>
      </p:sp>
      <p:sp>
        <p:nvSpPr>
          <p:cNvPr id="12" name="Text 10"/>
          <p:cNvSpPr txBox="1"/>
          <p:nvPr/>
        </p:nvSpPr>
        <p:spPr>
          <a:xfrm>
            <a:off x="3611880" y="2304288"/>
            <a:ext cx="2139696" cy="384048"/>
          </a:xfrm>
          <a:prstGeom prst="rect">
            <a:avLst/>
          </a:prstGeom>
          <a:noFill/>
          <a:ln/>
        </p:spPr>
        <p:txBody>
          <a:bodyPr wrap="square" lIns="0" tIns="0" rIns="0" bIns="0" rtlCol="0" anchor="ctr"/>
          <a:lstStyle/>
          <a:p>
            <a:pPr marL="0" indent="0" algn="ctr">
              <a:buNone/>
            </a:pPr>
            <a:r>
              <a:rPr lang="en-US" sz="1700" b="1" dirty="0">
                <a:solidFill>
                  <a:srgbClr val="1F3A5F"/>
                </a:solidFill>
                <a:latin typeface="Cambria" pitchFamily="34" charset="0"/>
                <a:ea typeface="Cambria" pitchFamily="34" charset="-122"/>
                <a:cs typeface="Cambria" pitchFamily="34" charset="-120"/>
              </a:rPr>
              <a:t>Listen</a:t>
            </a:r>
            <a:endParaRPr lang="en-US" sz="1700" dirty="0"/>
          </a:p>
        </p:txBody>
      </p:sp>
      <p:sp>
        <p:nvSpPr>
          <p:cNvPr id="13" name="Text 11"/>
          <p:cNvSpPr txBox="1"/>
          <p:nvPr/>
        </p:nvSpPr>
        <p:spPr>
          <a:xfrm>
            <a:off x="3630168" y="2761488"/>
            <a:ext cx="2103120" cy="1627632"/>
          </a:xfrm>
          <a:prstGeom prst="rect">
            <a:avLst/>
          </a:prstGeom>
          <a:noFill/>
          <a:ln/>
        </p:spPr>
        <p:txBody>
          <a:bodyPr wrap="square" lIns="0" tIns="0" rIns="0" bIns="0" rtlCol="0" anchor="t"/>
          <a:lstStyle/>
          <a:p>
            <a:pPr marL="0" indent="0">
              <a:lnSpc>
                <a:spcPct val="103000"/>
              </a:lnSpc>
              <a:buNone/>
            </a:pPr>
            <a:r>
              <a:rPr lang="en-US" sz="1250" dirty="0">
                <a:solidFill>
                  <a:srgbClr val="1C2430"/>
                </a:solidFill>
                <a:latin typeface="Calibri" pitchFamily="34" charset="0"/>
                <a:ea typeface="Calibri" pitchFamily="34" charset="-122"/>
                <a:cs typeface="Calibri" pitchFamily="34" charset="-120"/>
              </a:rPr>
              <a:t>Contact local organisations representing the affected community to understand what is happening and what would help.</a:t>
            </a:r>
            <a:endParaRPr lang="en-US" sz="1250" dirty="0"/>
          </a:p>
        </p:txBody>
      </p:sp>
      <p:sp>
        <p:nvSpPr>
          <p:cNvPr id="14" name="arrow1"/>
          <p:cNvSpPr/>
          <p:nvPr/>
        </p:nvSpPr>
        <p:spPr>
          <a:xfrm rot="5400000">
            <a:off x="6007608" y="1856232"/>
            <a:ext cx="182880" cy="219456"/>
          </a:xfrm>
          <a:prstGeom prst="triangle">
            <a:avLst/>
          </a:prstGeom>
          <a:solidFill>
            <a:srgbClr val="1F3A5F"/>
          </a:solidFill>
          <a:ln w="12700">
            <a:solidFill>
              <a:srgbClr val="1F3A5F"/>
            </a:solidFill>
            <a:prstDash val="solid"/>
          </a:ln>
        </p:spPr>
        <p:txBody>
          <a:bodyPr/>
          <a:lstStyle/>
          <a:p>
            <a:endParaRPr lang="en-AU"/>
          </a:p>
        </p:txBody>
      </p:sp>
      <p:sp>
        <p:nvSpPr>
          <p:cNvPr id="15" name="step2"/>
          <p:cNvSpPr/>
          <p:nvPr/>
        </p:nvSpPr>
        <p:spPr>
          <a:xfrm>
            <a:off x="6227064" y="1463040"/>
            <a:ext cx="2542032" cy="3017520"/>
          </a:xfrm>
          <a:prstGeom prst="roundRect">
            <a:avLst>
              <a:gd name="adj" fmla="val 2158"/>
            </a:avLst>
          </a:prstGeom>
          <a:solidFill>
            <a:srgbClr val="EDF1F6"/>
          </a:solidFill>
          <a:ln w="12700">
            <a:solidFill>
              <a:srgbClr val="D4DCE5"/>
            </a:solidFill>
            <a:prstDash val="solid"/>
          </a:ln>
        </p:spPr>
        <p:txBody>
          <a:bodyPr/>
          <a:lstStyle/>
          <a:p>
            <a:endParaRPr lang="en-AU"/>
          </a:p>
        </p:txBody>
      </p:sp>
      <p:sp>
        <p:nvSpPr>
          <p:cNvPr id="16" name="disc-29"/>
          <p:cNvSpPr/>
          <p:nvPr/>
        </p:nvSpPr>
        <p:spPr>
          <a:xfrm>
            <a:off x="7269480" y="1737360"/>
            <a:ext cx="457200" cy="457200"/>
          </a:xfrm>
          <a:prstGeom prst="ellipse">
            <a:avLst/>
          </a:prstGeom>
          <a:solidFill>
            <a:srgbClr val="1F3A5F"/>
          </a:solidFill>
          <a:ln w="12700">
            <a:solidFill>
              <a:srgbClr val="1F3A5F"/>
            </a:solidFill>
            <a:prstDash val="solid"/>
          </a:ln>
        </p:spPr>
        <p:txBody>
          <a:bodyPr/>
          <a:lstStyle/>
          <a:p>
            <a:endParaRPr lang="en-AU"/>
          </a:p>
        </p:txBody>
      </p:sp>
      <p:sp>
        <p:nvSpPr>
          <p:cNvPr id="17" name="Text 15"/>
          <p:cNvSpPr txBox="1"/>
          <p:nvPr/>
        </p:nvSpPr>
        <p:spPr>
          <a:xfrm>
            <a:off x="7269480" y="1737360"/>
            <a:ext cx="457200"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3</a:t>
            </a:r>
            <a:endParaRPr lang="en-US" sz="1500" dirty="0"/>
          </a:p>
        </p:txBody>
      </p:sp>
      <p:sp>
        <p:nvSpPr>
          <p:cNvPr id="18" name="Text 16"/>
          <p:cNvSpPr txBox="1"/>
          <p:nvPr/>
        </p:nvSpPr>
        <p:spPr>
          <a:xfrm>
            <a:off x="6428232" y="2304288"/>
            <a:ext cx="2139696" cy="384048"/>
          </a:xfrm>
          <a:prstGeom prst="rect">
            <a:avLst/>
          </a:prstGeom>
          <a:noFill/>
          <a:ln/>
        </p:spPr>
        <p:txBody>
          <a:bodyPr wrap="square" lIns="0" tIns="0" rIns="0" bIns="0" rtlCol="0" anchor="ctr"/>
          <a:lstStyle/>
          <a:p>
            <a:pPr marL="0" indent="0" algn="ctr">
              <a:buNone/>
            </a:pPr>
            <a:r>
              <a:rPr lang="en-US" sz="1700" b="1" dirty="0">
                <a:solidFill>
                  <a:srgbClr val="1F3A5F"/>
                </a:solidFill>
                <a:latin typeface="Cambria" pitchFamily="34" charset="0"/>
                <a:ea typeface="Cambria" pitchFamily="34" charset="-122"/>
                <a:cs typeface="Cambria" pitchFamily="34" charset="-120"/>
              </a:rPr>
              <a:t>Act</a:t>
            </a:r>
            <a:endParaRPr lang="en-US" sz="1700" dirty="0"/>
          </a:p>
        </p:txBody>
      </p:sp>
      <p:sp>
        <p:nvSpPr>
          <p:cNvPr id="19" name="Text 17"/>
          <p:cNvSpPr txBox="1"/>
          <p:nvPr/>
        </p:nvSpPr>
        <p:spPr>
          <a:xfrm>
            <a:off x="6446520" y="2761488"/>
            <a:ext cx="2103120" cy="1627632"/>
          </a:xfrm>
          <a:prstGeom prst="rect">
            <a:avLst/>
          </a:prstGeom>
          <a:noFill/>
          <a:ln/>
        </p:spPr>
        <p:txBody>
          <a:bodyPr wrap="square" lIns="0" tIns="0" rIns="0" bIns="0" rtlCol="0" anchor="t"/>
          <a:lstStyle/>
          <a:p>
            <a:pPr marL="0" indent="0">
              <a:lnSpc>
                <a:spcPct val="103000"/>
              </a:lnSpc>
              <a:buNone/>
            </a:pPr>
            <a:r>
              <a:rPr lang="en-US" sz="1250" dirty="0">
                <a:solidFill>
                  <a:srgbClr val="1C2430"/>
                </a:solidFill>
                <a:latin typeface="Calibri" pitchFamily="34" charset="0"/>
                <a:ea typeface="Calibri" pitchFamily="34" charset="-122"/>
                <a:cs typeface="Calibri" pitchFamily="34" charset="-120"/>
              </a:rPr>
              <a:t>Focus existing actions on that community — a public statement, safety checks at community places, targeted information, support for community-led responses.</a:t>
            </a:r>
            <a:endParaRPr lang="en-US" sz="1250" dirty="0"/>
          </a:p>
        </p:txBody>
      </p:sp>
      <p:sp>
        <p:nvSpPr>
          <p:cNvPr id="20" name="arrow2"/>
          <p:cNvSpPr/>
          <p:nvPr/>
        </p:nvSpPr>
        <p:spPr>
          <a:xfrm rot="5400000">
            <a:off x="8823960" y="1856232"/>
            <a:ext cx="182880" cy="219456"/>
          </a:xfrm>
          <a:prstGeom prst="triangle">
            <a:avLst/>
          </a:prstGeom>
          <a:solidFill>
            <a:srgbClr val="1F3A5F"/>
          </a:solidFill>
          <a:ln w="12700">
            <a:solidFill>
              <a:srgbClr val="1F3A5F"/>
            </a:solidFill>
            <a:prstDash val="solid"/>
          </a:ln>
        </p:spPr>
        <p:txBody>
          <a:bodyPr/>
          <a:lstStyle/>
          <a:p>
            <a:endParaRPr lang="en-AU"/>
          </a:p>
        </p:txBody>
      </p:sp>
      <p:sp>
        <p:nvSpPr>
          <p:cNvPr id="21" name="step3"/>
          <p:cNvSpPr/>
          <p:nvPr/>
        </p:nvSpPr>
        <p:spPr>
          <a:xfrm>
            <a:off x="9043416" y="1463040"/>
            <a:ext cx="2542032" cy="3017520"/>
          </a:xfrm>
          <a:prstGeom prst="roundRect">
            <a:avLst>
              <a:gd name="adj" fmla="val 2158"/>
            </a:avLst>
          </a:prstGeom>
          <a:solidFill>
            <a:srgbClr val="FFFFFF"/>
          </a:solidFill>
          <a:ln w="12700">
            <a:solidFill>
              <a:srgbClr val="D4DCE5"/>
            </a:solidFill>
            <a:prstDash val="solid"/>
          </a:ln>
        </p:spPr>
        <p:txBody>
          <a:bodyPr/>
          <a:lstStyle/>
          <a:p>
            <a:endParaRPr lang="en-AU"/>
          </a:p>
        </p:txBody>
      </p:sp>
      <p:sp>
        <p:nvSpPr>
          <p:cNvPr id="22" name="disc-30"/>
          <p:cNvSpPr/>
          <p:nvPr/>
        </p:nvSpPr>
        <p:spPr>
          <a:xfrm>
            <a:off x="10085832" y="1737360"/>
            <a:ext cx="457200" cy="457200"/>
          </a:xfrm>
          <a:prstGeom prst="ellipse">
            <a:avLst/>
          </a:prstGeom>
          <a:solidFill>
            <a:srgbClr val="1F3A5F"/>
          </a:solidFill>
          <a:ln w="12700">
            <a:solidFill>
              <a:srgbClr val="1F3A5F"/>
            </a:solidFill>
            <a:prstDash val="solid"/>
          </a:ln>
        </p:spPr>
        <p:txBody>
          <a:bodyPr/>
          <a:lstStyle/>
          <a:p>
            <a:endParaRPr lang="en-AU"/>
          </a:p>
        </p:txBody>
      </p:sp>
      <p:sp>
        <p:nvSpPr>
          <p:cNvPr id="23" name="Text 21"/>
          <p:cNvSpPr txBox="1"/>
          <p:nvPr/>
        </p:nvSpPr>
        <p:spPr>
          <a:xfrm>
            <a:off x="10085832" y="1737360"/>
            <a:ext cx="457200"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4</a:t>
            </a:r>
            <a:endParaRPr lang="en-US" sz="1500" dirty="0"/>
          </a:p>
        </p:txBody>
      </p:sp>
      <p:sp>
        <p:nvSpPr>
          <p:cNvPr id="24" name="Text 22"/>
          <p:cNvSpPr txBox="1"/>
          <p:nvPr/>
        </p:nvSpPr>
        <p:spPr>
          <a:xfrm>
            <a:off x="9244584" y="2304288"/>
            <a:ext cx="2139696" cy="384048"/>
          </a:xfrm>
          <a:prstGeom prst="rect">
            <a:avLst/>
          </a:prstGeom>
          <a:noFill/>
          <a:ln/>
        </p:spPr>
        <p:txBody>
          <a:bodyPr wrap="square" lIns="0" tIns="0" rIns="0" bIns="0" rtlCol="0" anchor="ctr"/>
          <a:lstStyle/>
          <a:p>
            <a:pPr marL="0" indent="0" algn="ctr">
              <a:buNone/>
            </a:pPr>
            <a:r>
              <a:rPr lang="en-US" sz="1700" b="1" dirty="0">
                <a:solidFill>
                  <a:srgbClr val="1F3A5F"/>
                </a:solidFill>
                <a:latin typeface="Cambria" pitchFamily="34" charset="0"/>
                <a:ea typeface="Cambria" pitchFamily="34" charset="-122"/>
                <a:cs typeface="Cambria" pitchFamily="34" charset="-120"/>
              </a:rPr>
              <a:t>Report</a:t>
            </a:r>
            <a:endParaRPr lang="en-US" sz="1700" dirty="0"/>
          </a:p>
        </p:txBody>
      </p:sp>
      <p:sp>
        <p:nvSpPr>
          <p:cNvPr id="25" name="Text 23"/>
          <p:cNvSpPr txBox="1"/>
          <p:nvPr/>
        </p:nvSpPr>
        <p:spPr>
          <a:xfrm>
            <a:off x="9262872" y="2761488"/>
            <a:ext cx="2103120" cy="1627632"/>
          </a:xfrm>
          <a:prstGeom prst="rect">
            <a:avLst/>
          </a:prstGeom>
          <a:noFill/>
          <a:ln/>
        </p:spPr>
        <p:txBody>
          <a:bodyPr wrap="square" lIns="0" tIns="0" rIns="0" bIns="0" rtlCol="0" anchor="t"/>
          <a:lstStyle/>
          <a:p>
            <a:pPr marL="0" indent="0">
              <a:lnSpc>
                <a:spcPct val="103000"/>
              </a:lnSpc>
              <a:buNone/>
            </a:pPr>
            <a:r>
              <a:rPr lang="en-US" sz="1250" dirty="0">
                <a:solidFill>
                  <a:srgbClr val="1C2430"/>
                </a:solidFill>
                <a:latin typeface="Calibri" pitchFamily="34" charset="0"/>
                <a:ea typeface="Calibri" pitchFamily="34" charset="-122"/>
                <a:cs typeface="Calibri" pitchFamily="34" charset="-120"/>
              </a:rPr>
              <a:t>Include what council did in the next progress report to Council.</a:t>
            </a:r>
            <a:endParaRPr lang="en-US" sz="1250" dirty="0"/>
          </a:p>
        </p:txBody>
      </p:sp>
      <p:sp>
        <p:nvSpPr>
          <p:cNvPr id="26" name="nonew"/>
          <p:cNvSpPr/>
          <p:nvPr/>
        </p:nvSpPr>
        <p:spPr>
          <a:xfrm>
            <a:off x="594360" y="4800600"/>
            <a:ext cx="11002975" cy="1005840"/>
          </a:xfrm>
          <a:prstGeom prst="roundRect">
            <a:avLst>
              <a:gd name="adj" fmla="val 5455"/>
            </a:avLst>
          </a:prstGeom>
          <a:solidFill>
            <a:srgbClr val="1F3A5F"/>
          </a:solidFill>
          <a:ln w="12700">
            <a:solidFill>
              <a:srgbClr val="1F3A5F"/>
            </a:solidFill>
            <a:prstDash val="solid"/>
          </a:ln>
        </p:spPr>
        <p:txBody>
          <a:bodyPr/>
          <a:lstStyle/>
          <a:p>
            <a:endParaRPr lang="en-AU"/>
          </a:p>
        </p:txBody>
      </p:sp>
      <p:sp>
        <p:nvSpPr>
          <p:cNvPr id="27" name="Text 25"/>
          <p:cNvSpPr txBox="1"/>
          <p:nvPr/>
        </p:nvSpPr>
        <p:spPr>
          <a:xfrm>
            <a:off x="978408" y="4800600"/>
            <a:ext cx="10241280" cy="1005840"/>
          </a:xfrm>
          <a:prstGeom prst="rect">
            <a:avLst/>
          </a:prstGeom>
          <a:noFill/>
          <a:ln/>
        </p:spPr>
        <p:txBody>
          <a:bodyPr wrap="square" lIns="0" tIns="0" rIns="0" bIns="0" rtlCol="0" anchor="ctr"/>
          <a:lstStyle/>
          <a:p>
            <a:pPr marL="0" indent="0">
              <a:buNone/>
            </a:pPr>
            <a:r>
              <a:rPr lang="en-US" sz="1450" b="1" dirty="0">
                <a:solidFill>
                  <a:srgbClr val="FFFFFF"/>
                </a:solidFill>
                <a:latin typeface="Calibri" pitchFamily="34" charset="0"/>
                <a:ea typeface="Calibri" pitchFamily="34" charset="-122"/>
                <a:cs typeface="Calibri" pitchFamily="34" charset="-120"/>
              </a:rPr>
              <a:t>No new strategy is needed. </a:t>
            </a:r>
            <a:r>
              <a:rPr lang="en-US" sz="1450" dirty="0">
                <a:solidFill>
                  <a:srgbClr val="FFFFFF"/>
                </a:solidFill>
                <a:latin typeface="Calibri" pitchFamily="34" charset="0"/>
                <a:ea typeface="Calibri" pitchFamily="34" charset="-122"/>
                <a:cs typeface="Calibri" pitchFamily="34" charset="-120"/>
              </a:rPr>
              <a:t>Actions suited to a targeted response are marked ◎ in the action plan, so council can respond within days rather than months.</a:t>
            </a:r>
            <a:endParaRPr lang="en-US" sz="1450" dirty="0"/>
          </a:p>
        </p:txBody>
      </p:sp>
      <p:sp>
        <p:nvSpPr>
          <p:cNvPr id="28" name="Slide Number Placeholder 0"/>
          <p:cNvSpPr>
            <a:spLocks noGrp="1"/>
          </p:cNvSpPr>
          <p:nvPr>
            <p:ph type="sldNum" sz="quarter" idx="4294967295"/>
          </p:nvPr>
        </p:nvSpPr>
        <p:spPr>
          <a:xfrm>
            <a:off x="11384280" y="6382512"/>
            <a:ext cx="457200" cy="274320"/>
          </a:xfrm>
          <a:prstGeom prst="rect">
            <a:avLst/>
          </a:prstGeom>
          <a:extLst>
            <a:ext uri="{C572A759-6A51-4108-AA02-DFA0A04FC94B}">
              <ma14:wrappingTextBoxFlag xmlns="" xmlns:ma14="http://schemas.microsoft.com/office/mac/drawingml/2011/main" val="0"/>
            </a:ext>
          </a:extLst>
        </p:spPr>
        <p:txBody>
          <a:bodyPr/>
          <a:lstStyle>
            <a:lvl1pPr>
              <a:defRPr sz="950">
                <a:solidFill>
                  <a:srgbClr val="5A6878"/>
                </a:solidFill>
                <a:latin typeface="Calibri"/>
                <a:ea typeface="Calibri"/>
                <a:cs typeface="Calibri"/>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94360" y="402336"/>
            <a:ext cx="11002975" cy="749808"/>
          </a:xfrm>
          <a:prstGeom prst="rect">
            <a:avLst/>
          </a:prstGeom>
          <a:noFill/>
          <a:ln/>
        </p:spPr>
        <p:txBody>
          <a:bodyPr wrap="square" lIns="0" tIns="0" rIns="0" bIns="0" rtlCol="0" anchor="ctr"/>
          <a:lstStyle/>
          <a:p>
            <a:pPr marL="0" indent="0" algn="l">
              <a:buNone/>
            </a:pPr>
            <a:r>
              <a:rPr lang="en-US" sz="3000" b="1" dirty="0">
                <a:solidFill>
                  <a:srgbClr val="1F3A5F"/>
                </a:solidFill>
                <a:latin typeface="Cambria" pitchFamily="34" charset="0"/>
                <a:ea typeface="Cambria" pitchFamily="34" charset="-122"/>
                <a:cs typeface="Cambria" pitchFamily="34" charset="-120"/>
              </a:rPr>
              <a:t>Questions you are likely to be asked by the community</a:t>
            </a:r>
            <a:endParaRPr lang="en-US" sz="3000" dirty="0"/>
          </a:p>
        </p:txBody>
      </p:sp>
      <p:sp>
        <p:nvSpPr>
          <p:cNvPr id="3" name="disc-31"/>
          <p:cNvSpPr/>
          <p:nvPr/>
        </p:nvSpPr>
        <p:spPr>
          <a:xfrm>
            <a:off x="594360" y="1517904"/>
            <a:ext cx="402336" cy="402336"/>
          </a:xfrm>
          <a:prstGeom prst="ellipse">
            <a:avLst/>
          </a:prstGeom>
          <a:solidFill>
            <a:srgbClr val="1F3A5F"/>
          </a:solidFill>
          <a:ln w="12700">
            <a:solidFill>
              <a:srgbClr val="1F3A5F"/>
            </a:solidFill>
            <a:prstDash val="solid"/>
          </a:ln>
        </p:spPr>
        <p:txBody>
          <a:bodyPr/>
          <a:lstStyle/>
          <a:p>
            <a:endParaRPr lang="en-AU"/>
          </a:p>
        </p:txBody>
      </p:sp>
      <p:sp>
        <p:nvSpPr>
          <p:cNvPr id="4" name="Text 2"/>
          <p:cNvSpPr txBox="1"/>
          <p:nvPr/>
        </p:nvSpPr>
        <p:spPr>
          <a:xfrm>
            <a:off x="594360" y="1517904"/>
            <a:ext cx="402336" cy="402336"/>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a:t>
            </a:r>
            <a:endParaRPr lang="en-US" sz="1500" dirty="0"/>
          </a:p>
        </p:txBody>
      </p:sp>
      <p:sp>
        <p:nvSpPr>
          <p:cNvPr id="5" name="Text 3"/>
          <p:cNvSpPr txBox="1"/>
          <p:nvPr/>
        </p:nvSpPr>
        <p:spPr>
          <a:xfrm>
            <a:off x="1161288" y="1481328"/>
            <a:ext cx="4754880" cy="475488"/>
          </a:xfrm>
          <a:prstGeom prst="rect">
            <a:avLst/>
          </a:prstGeom>
          <a:noFill/>
          <a:ln/>
        </p:spPr>
        <p:txBody>
          <a:bodyPr wrap="square" lIns="0" tIns="0" rIns="0" bIns="0" rtlCol="0" anchor="ctr"/>
          <a:lstStyle/>
          <a:p>
            <a:pPr marL="0" indent="0">
              <a:lnSpc>
                <a:spcPct val="95000"/>
              </a:lnSpc>
              <a:buNone/>
            </a:pPr>
            <a:r>
              <a:rPr lang="en-US" sz="1550" b="1" dirty="0">
                <a:solidFill>
                  <a:srgbClr val="1F3A5F"/>
                </a:solidFill>
                <a:latin typeface="Cambria" pitchFamily="34" charset="0"/>
                <a:ea typeface="Cambria" pitchFamily="34" charset="-122"/>
                <a:cs typeface="Cambria" pitchFamily="34" charset="-120"/>
              </a:rPr>
              <a:t>Does it cover antisemitism and Islamophobia?</a:t>
            </a:r>
            <a:endParaRPr lang="en-US" sz="1550" dirty="0"/>
          </a:p>
        </p:txBody>
      </p:sp>
      <p:sp>
        <p:nvSpPr>
          <p:cNvPr id="6" name="Text 4"/>
          <p:cNvSpPr txBox="1"/>
          <p:nvPr/>
        </p:nvSpPr>
        <p:spPr>
          <a:xfrm>
            <a:off x="1161288" y="2066544"/>
            <a:ext cx="4754880" cy="1298448"/>
          </a:xfrm>
          <a:prstGeom prst="rect">
            <a:avLst/>
          </a:prstGeom>
          <a:noFill/>
          <a:ln/>
        </p:spPr>
        <p:txBody>
          <a:bodyPr wrap="square" lIns="0" tIns="0" rIns="0" bIns="0" rtlCol="0" anchor="t"/>
          <a:lstStyle/>
          <a:p>
            <a:pPr marL="0" indent="0">
              <a:lnSpc>
                <a:spcPct val="105000"/>
              </a:lnSpc>
              <a:buNone/>
            </a:pPr>
            <a:r>
              <a:rPr lang="en-US" sz="1400" dirty="0">
                <a:solidFill>
                  <a:srgbClr val="1C2430"/>
                </a:solidFill>
                <a:latin typeface="Calibri" pitchFamily="34" charset="0"/>
                <a:ea typeface="Calibri" pitchFamily="34" charset="-122"/>
                <a:cs typeface="Calibri" pitchFamily="34" charset="-120"/>
              </a:rPr>
              <a:t>Yes. Both are named, along with racism against First Nations peoples and other communities, and one common definition applies equally to all.</a:t>
            </a:r>
            <a:endParaRPr lang="en-US" sz="1400" dirty="0"/>
          </a:p>
        </p:txBody>
      </p:sp>
      <p:sp>
        <p:nvSpPr>
          <p:cNvPr id="7" name="disc-32"/>
          <p:cNvSpPr/>
          <p:nvPr/>
        </p:nvSpPr>
        <p:spPr>
          <a:xfrm>
            <a:off x="6217920" y="1517904"/>
            <a:ext cx="402336" cy="402336"/>
          </a:xfrm>
          <a:prstGeom prst="ellipse">
            <a:avLst/>
          </a:prstGeom>
          <a:solidFill>
            <a:srgbClr val="1F3A5F"/>
          </a:solidFill>
          <a:ln w="12700">
            <a:solidFill>
              <a:srgbClr val="1F3A5F"/>
            </a:solidFill>
            <a:prstDash val="solid"/>
          </a:ln>
        </p:spPr>
        <p:txBody>
          <a:bodyPr/>
          <a:lstStyle/>
          <a:p>
            <a:endParaRPr lang="en-AU"/>
          </a:p>
        </p:txBody>
      </p:sp>
      <p:sp>
        <p:nvSpPr>
          <p:cNvPr id="8" name="Text 6"/>
          <p:cNvSpPr txBox="1"/>
          <p:nvPr/>
        </p:nvSpPr>
        <p:spPr>
          <a:xfrm>
            <a:off x="6217920" y="1517904"/>
            <a:ext cx="402336" cy="402336"/>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a:t>
            </a:r>
            <a:endParaRPr lang="en-US" sz="1500" dirty="0"/>
          </a:p>
        </p:txBody>
      </p:sp>
      <p:sp>
        <p:nvSpPr>
          <p:cNvPr id="9" name="Text 7"/>
          <p:cNvSpPr txBox="1"/>
          <p:nvPr/>
        </p:nvSpPr>
        <p:spPr>
          <a:xfrm>
            <a:off x="6784848" y="1481328"/>
            <a:ext cx="4754880" cy="475488"/>
          </a:xfrm>
          <a:prstGeom prst="rect">
            <a:avLst/>
          </a:prstGeom>
          <a:noFill/>
          <a:ln/>
        </p:spPr>
        <p:txBody>
          <a:bodyPr wrap="square" lIns="0" tIns="0" rIns="0" bIns="0" rtlCol="0" anchor="ctr"/>
          <a:lstStyle/>
          <a:p>
            <a:pPr marL="0" indent="0">
              <a:lnSpc>
                <a:spcPct val="95000"/>
              </a:lnSpc>
              <a:buNone/>
            </a:pPr>
            <a:r>
              <a:rPr lang="en-US" sz="1550" b="1" dirty="0">
                <a:solidFill>
                  <a:srgbClr val="1F3A5F"/>
                </a:solidFill>
                <a:latin typeface="Cambria" pitchFamily="34" charset="0"/>
                <a:ea typeface="Cambria" pitchFamily="34" charset="-122"/>
                <a:cs typeface="Cambria" pitchFamily="34" charset="-120"/>
              </a:rPr>
              <a:t>Does it replace our Reconciliation Action Plan?</a:t>
            </a:r>
            <a:endParaRPr lang="en-US" sz="1550" dirty="0"/>
          </a:p>
        </p:txBody>
      </p:sp>
      <p:sp>
        <p:nvSpPr>
          <p:cNvPr id="10" name="Text 8"/>
          <p:cNvSpPr txBox="1"/>
          <p:nvPr/>
        </p:nvSpPr>
        <p:spPr>
          <a:xfrm>
            <a:off x="6784848" y="2066544"/>
            <a:ext cx="4754880" cy="1298448"/>
          </a:xfrm>
          <a:prstGeom prst="rect">
            <a:avLst/>
          </a:prstGeom>
          <a:noFill/>
          <a:ln/>
        </p:spPr>
        <p:txBody>
          <a:bodyPr wrap="square" lIns="0" tIns="0" rIns="0" bIns="0" rtlCol="0" anchor="t"/>
          <a:lstStyle/>
          <a:p>
            <a:pPr marL="0" indent="0">
              <a:lnSpc>
                <a:spcPct val="105000"/>
              </a:lnSpc>
              <a:buNone/>
            </a:pPr>
            <a:r>
              <a:rPr lang="en-US" sz="1400" dirty="0">
                <a:solidFill>
                  <a:srgbClr val="1C2430"/>
                </a:solidFill>
                <a:latin typeface="Calibri" pitchFamily="34" charset="0"/>
                <a:ea typeface="Calibri" pitchFamily="34" charset="-122"/>
                <a:cs typeface="Calibri" pitchFamily="34" charset="-120"/>
              </a:rPr>
              <a:t>No. It complements the </a:t>
            </a:r>
            <a:r>
              <a:rPr lang="en-US" sz="1400" dirty="0">
                <a:solidFill>
                  <a:srgbClr val="1C2430"/>
                </a:solidFill>
                <a:highlight>
                  <a:srgbClr val="FFF200"/>
                </a:highlight>
                <a:latin typeface="Calibri" pitchFamily="34" charset="0"/>
                <a:ea typeface="Calibri" pitchFamily="34" charset="-122"/>
                <a:cs typeface="Calibri" pitchFamily="34" charset="-120"/>
              </a:rPr>
              <a:t>[Reconciliation Action Plan]</a:t>
            </a:r>
            <a:r>
              <a:rPr lang="en-US" sz="1400" dirty="0">
                <a:solidFill>
                  <a:srgbClr val="1C2430"/>
                </a:solidFill>
                <a:latin typeface="Calibri" pitchFamily="34" charset="0"/>
                <a:ea typeface="Calibri" pitchFamily="34" charset="-122"/>
                <a:cs typeface="Calibri" pitchFamily="34" charset="-120"/>
              </a:rPr>
              <a:t> and does not repeat its actions.</a:t>
            </a:r>
            <a:endParaRPr lang="en-US" sz="1400" dirty="0"/>
          </a:p>
        </p:txBody>
      </p:sp>
      <p:sp>
        <p:nvSpPr>
          <p:cNvPr id="11" name="disc-33"/>
          <p:cNvSpPr/>
          <p:nvPr/>
        </p:nvSpPr>
        <p:spPr>
          <a:xfrm>
            <a:off x="594360" y="3712464"/>
            <a:ext cx="402336" cy="402336"/>
          </a:xfrm>
          <a:prstGeom prst="ellipse">
            <a:avLst/>
          </a:prstGeom>
          <a:solidFill>
            <a:srgbClr val="1F3A5F"/>
          </a:solidFill>
          <a:ln w="12700">
            <a:solidFill>
              <a:srgbClr val="1F3A5F"/>
            </a:solidFill>
            <a:prstDash val="solid"/>
          </a:ln>
        </p:spPr>
        <p:txBody>
          <a:bodyPr/>
          <a:lstStyle/>
          <a:p>
            <a:endParaRPr lang="en-AU"/>
          </a:p>
        </p:txBody>
      </p:sp>
      <p:sp>
        <p:nvSpPr>
          <p:cNvPr id="12" name="Text 10"/>
          <p:cNvSpPr txBox="1"/>
          <p:nvPr/>
        </p:nvSpPr>
        <p:spPr>
          <a:xfrm>
            <a:off x="594360" y="3712464"/>
            <a:ext cx="402336" cy="402336"/>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a:t>
            </a:r>
            <a:endParaRPr lang="en-US" sz="1500" dirty="0"/>
          </a:p>
        </p:txBody>
      </p:sp>
      <p:sp>
        <p:nvSpPr>
          <p:cNvPr id="13" name="Text 11"/>
          <p:cNvSpPr txBox="1"/>
          <p:nvPr/>
        </p:nvSpPr>
        <p:spPr>
          <a:xfrm>
            <a:off x="1161288" y="3675888"/>
            <a:ext cx="4754880" cy="475488"/>
          </a:xfrm>
          <a:prstGeom prst="rect">
            <a:avLst/>
          </a:prstGeom>
          <a:noFill/>
          <a:ln/>
        </p:spPr>
        <p:txBody>
          <a:bodyPr wrap="square" lIns="0" tIns="0" rIns="0" bIns="0" rtlCol="0" anchor="ctr"/>
          <a:lstStyle/>
          <a:p>
            <a:pPr marL="0" indent="0">
              <a:lnSpc>
                <a:spcPct val="95000"/>
              </a:lnSpc>
              <a:buNone/>
            </a:pPr>
            <a:r>
              <a:rPr lang="en-US" sz="1550" b="1" dirty="0">
                <a:solidFill>
                  <a:srgbClr val="1F3A5F"/>
                </a:solidFill>
                <a:latin typeface="Cambria" pitchFamily="34" charset="0"/>
                <a:ea typeface="Cambria" pitchFamily="34" charset="-122"/>
                <a:cs typeface="Cambria" pitchFamily="34" charset="-120"/>
              </a:rPr>
              <a:t>Is there really a racism problem here?</a:t>
            </a:r>
            <a:endParaRPr lang="en-US" sz="1550" dirty="0"/>
          </a:p>
        </p:txBody>
      </p:sp>
      <p:sp>
        <p:nvSpPr>
          <p:cNvPr id="14" name="Text 12"/>
          <p:cNvSpPr txBox="1"/>
          <p:nvPr/>
        </p:nvSpPr>
        <p:spPr>
          <a:xfrm>
            <a:off x="1161288" y="4261104"/>
            <a:ext cx="4754880" cy="1298448"/>
          </a:xfrm>
          <a:prstGeom prst="rect">
            <a:avLst/>
          </a:prstGeom>
          <a:noFill/>
          <a:ln/>
        </p:spPr>
        <p:txBody>
          <a:bodyPr wrap="square" lIns="0" tIns="0" rIns="0" bIns="0" rtlCol="0" anchor="t"/>
          <a:lstStyle/>
          <a:p>
            <a:pPr marL="0" indent="0">
              <a:lnSpc>
                <a:spcPct val="105000"/>
              </a:lnSpc>
              <a:buNone/>
            </a:pPr>
            <a:r>
              <a:rPr lang="en-US" sz="1400" dirty="0">
                <a:solidFill>
                  <a:srgbClr val="1C2430"/>
                </a:solidFill>
                <a:latin typeface="Calibri" pitchFamily="34" charset="0"/>
                <a:ea typeface="Calibri" pitchFamily="34" charset="-122"/>
                <a:cs typeface="Calibri" pitchFamily="34" charset="-120"/>
              </a:rPr>
              <a:t>Local data is limited because most racism goes unreported. The strategy adds questions to council’s community survey to build local evidence.</a:t>
            </a:r>
            <a:endParaRPr lang="en-US" sz="1400" dirty="0"/>
          </a:p>
        </p:txBody>
      </p:sp>
      <p:sp>
        <p:nvSpPr>
          <p:cNvPr id="15" name="disc-34"/>
          <p:cNvSpPr/>
          <p:nvPr/>
        </p:nvSpPr>
        <p:spPr>
          <a:xfrm>
            <a:off x="6217920" y="3712464"/>
            <a:ext cx="402336" cy="402336"/>
          </a:xfrm>
          <a:prstGeom prst="ellipse">
            <a:avLst/>
          </a:prstGeom>
          <a:solidFill>
            <a:srgbClr val="1F3A5F"/>
          </a:solidFill>
          <a:ln w="12700">
            <a:solidFill>
              <a:srgbClr val="1F3A5F"/>
            </a:solidFill>
            <a:prstDash val="solid"/>
          </a:ln>
        </p:spPr>
        <p:txBody>
          <a:bodyPr/>
          <a:lstStyle/>
          <a:p>
            <a:endParaRPr lang="en-AU"/>
          </a:p>
        </p:txBody>
      </p:sp>
      <p:sp>
        <p:nvSpPr>
          <p:cNvPr id="16" name="Text 14"/>
          <p:cNvSpPr txBox="1"/>
          <p:nvPr/>
        </p:nvSpPr>
        <p:spPr>
          <a:xfrm>
            <a:off x="6217920" y="3712464"/>
            <a:ext cx="402336" cy="402336"/>
          </a:xfrm>
          <a:prstGeom prst="rect">
            <a:avLst/>
          </a:prstGeom>
          <a:no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a:t>
            </a:r>
            <a:endParaRPr lang="en-US" sz="1500" dirty="0"/>
          </a:p>
        </p:txBody>
      </p:sp>
      <p:sp>
        <p:nvSpPr>
          <p:cNvPr id="17" name="Text 15"/>
          <p:cNvSpPr txBox="1"/>
          <p:nvPr/>
        </p:nvSpPr>
        <p:spPr>
          <a:xfrm>
            <a:off x="6784848" y="3675888"/>
            <a:ext cx="4754880" cy="475488"/>
          </a:xfrm>
          <a:prstGeom prst="rect">
            <a:avLst/>
          </a:prstGeom>
          <a:noFill/>
          <a:ln/>
        </p:spPr>
        <p:txBody>
          <a:bodyPr wrap="square" lIns="0" tIns="0" rIns="0" bIns="0" rtlCol="0" anchor="ctr"/>
          <a:lstStyle/>
          <a:p>
            <a:pPr marL="0" indent="0">
              <a:lnSpc>
                <a:spcPct val="95000"/>
              </a:lnSpc>
              <a:buNone/>
            </a:pPr>
            <a:r>
              <a:rPr lang="en-US" sz="1550" b="1" dirty="0">
                <a:solidFill>
                  <a:srgbClr val="1F3A5F"/>
                </a:solidFill>
                <a:latin typeface="Cambria" pitchFamily="34" charset="0"/>
                <a:ea typeface="Cambria" pitchFamily="34" charset="-122"/>
                <a:cs typeface="Cambria" pitchFamily="34" charset="-120"/>
              </a:rPr>
              <a:t>Can we deliver it with current resources?</a:t>
            </a:r>
            <a:endParaRPr lang="en-US" sz="1550" dirty="0"/>
          </a:p>
        </p:txBody>
      </p:sp>
      <p:sp>
        <p:nvSpPr>
          <p:cNvPr id="18" name="Text 16"/>
          <p:cNvSpPr txBox="1"/>
          <p:nvPr/>
        </p:nvSpPr>
        <p:spPr>
          <a:xfrm>
            <a:off x="6784848" y="4261104"/>
            <a:ext cx="4754880" cy="1298448"/>
          </a:xfrm>
          <a:prstGeom prst="rect">
            <a:avLst/>
          </a:prstGeom>
          <a:noFill/>
          <a:ln/>
        </p:spPr>
        <p:txBody>
          <a:bodyPr wrap="square" lIns="0" tIns="0" rIns="0" bIns="0" rtlCol="0" anchor="t"/>
          <a:lstStyle/>
          <a:p>
            <a:pPr marL="0" indent="0">
              <a:lnSpc>
                <a:spcPct val="105000"/>
              </a:lnSpc>
              <a:buNone/>
            </a:pPr>
            <a:r>
              <a:rPr lang="en-US" sz="1400" dirty="0">
                <a:solidFill>
                  <a:srgbClr val="1C2430"/>
                </a:solidFill>
                <a:latin typeface="Calibri" pitchFamily="34" charset="0"/>
                <a:ea typeface="Calibri" pitchFamily="34" charset="-122"/>
                <a:cs typeface="Calibri" pitchFamily="34" charset="-120"/>
              </a:rPr>
              <a:t>Mostly. Actions were chosen for a council of our size and most change how existing services are delivered.</a:t>
            </a:r>
            <a:endParaRPr lang="en-US" sz="1400" dirty="0"/>
          </a:p>
        </p:txBody>
      </p:sp>
      <p:sp>
        <p:nvSpPr>
          <p:cNvPr id="19" name="Text 17"/>
          <p:cNvSpPr txBox="1"/>
          <p:nvPr/>
        </p:nvSpPr>
        <p:spPr>
          <a:xfrm>
            <a:off x="594360" y="5760720"/>
            <a:ext cx="11002975" cy="320040"/>
          </a:xfrm>
          <a:prstGeom prst="rect">
            <a:avLst/>
          </a:prstGeom>
          <a:noFill/>
          <a:ln/>
        </p:spPr>
        <p:txBody>
          <a:bodyPr wrap="square" lIns="0" tIns="0" rIns="0" bIns="0" rtlCol="0" anchor="ctr"/>
          <a:lstStyle/>
          <a:p>
            <a:pPr marL="0" indent="0">
              <a:buNone/>
            </a:pPr>
            <a:r>
              <a:rPr lang="en-US" sz="1250" i="1" dirty="0">
                <a:solidFill>
                  <a:srgbClr val="5A6878"/>
                </a:solidFill>
                <a:latin typeface="Calibri" pitchFamily="34" charset="0"/>
                <a:ea typeface="Calibri" pitchFamily="34" charset="-122"/>
                <a:cs typeface="Calibri" pitchFamily="34" charset="-120"/>
              </a:rPr>
              <a:t>Seven questions and answers, in full, are in the one-page councillor briefing handout.</a:t>
            </a:r>
            <a:endParaRPr lang="en-US" sz="1250" dirty="0"/>
          </a:p>
        </p:txBody>
      </p:sp>
      <p:sp>
        <p:nvSpPr>
          <p:cNvPr id="25" name="Slide Number Placeholder 0"/>
          <p:cNvSpPr>
            <a:spLocks noGrp="1"/>
          </p:cNvSpPr>
          <p:nvPr>
            <p:ph type="sldNum" sz="quarter" idx="4294967295"/>
          </p:nvPr>
        </p:nvSpPr>
        <p:spPr>
          <a:xfrm>
            <a:off x="11384280" y="6382512"/>
            <a:ext cx="457200" cy="274320"/>
          </a:xfrm>
          <a:prstGeom prst="rect">
            <a:avLst/>
          </a:prstGeom>
          <a:extLst>
            <a:ext uri="{C572A759-6A51-4108-AA02-DFA0A04FC94B}">
              <ma14:wrappingTextBoxFlag xmlns="" xmlns:ma14="http://schemas.microsoft.com/office/mac/drawingml/2011/main" val="0"/>
            </a:ext>
          </a:extLst>
        </p:spPr>
        <p:txBody>
          <a:bodyPr/>
          <a:lstStyle>
            <a:lvl1pPr>
              <a:defRPr sz="950">
                <a:solidFill>
                  <a:srgbClr val="5A6878"/>
                </a:solidFill>
                <a:latin typeface="Calibri"/>
                <a:ea typeface="Calibri"/>
                <a:cs typeface="Calibri"/>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94360" y="402336"/>
            <a:ext cx="11002975" cy="749808"/>
          </a:xfrm>
          <a:prstGeom prst="rect">
            <a:avLst/>
          </a:prstGeom>
          <a:noFill/>
          <a:ln/>
        </p:spPr>
        <p:txBody>
          <a:bodyPr wrap="square" lIns="0" tIns="0" rIns="0" bIns="0" rtlCol="0" anchor="ctr"/>
          <a:lstStyle/>
          <a:p>
            <a:pPr marL="0" indent="0" algn="l">
              <a:buNone/>
            </a:pPr>
            <a:r>
              <a:rPr lang="en-US" sz="3000" b="1" dirty="0">
                <a:solidFill>
                  <a:srgbClr val="FFFFFF"/>
                </a:solidFill>
                <a:latin typeface="Cambria" pitchFamily="34" charset="0"/>
                <a:ea typeface="Cambria" pitchFamily="34" charset="-122"/>
                <a:cs typeface="Cambria" pitchFamily="34" charset="-120"/>
              </a:rPr>
              <a:t>What happens next</a:t>
            </a:r>
            <a:endParaRPr lang="en-US" sz="3000" dirty="0"/>
          </a:p>
        </p:txBody>
      </p:sp>
      <p:sp>
        <p:nvSpPr>
          <p:cNvPr id="3" name="tl0"/>
          <p:cNvSpPr/>
          <p:nvPr/>
        </p:nvSpPr>
        <p:spPr>
          <a:xfrm>
            <a:off x="594360" y="1417320"/>
            <a:ext cx="2542032" cy="1572768"/>
          </a:xfrm>
          <a:prstGeom prst="roundRect">
            <a:avLst>
              <a:gd name="adj" fmla="val 3488"/>
            </a:avLst>
          </a:prstGeom>
          <a:solidFill>
            <a:srgbClr val="2C4F78"/>
          </a:solidFill>
          <a:ln w="12700">
            <a:solidFill>
              <a:srgbClr val="2C4F78"/>
            </a:solidFill>
            <a:prstDash val="solid"/>
          </a:ln>
        </p:spPr>
        <p:txBody>
          <a:bodyPr/>
          <a:lstStyle/>
          <a:p>
            <a:endParaRPr lang="en-AU"/>
          </a:p>
        </p:txBody>
      </p:sp>
      <p:sp>
        <p:nvSpPr>
          <p:cNvPr id="4" name="disc-35"/>
          <p:cNvSpPr/>
          <p:nvPr/>
        </p:nvSpPr>
        <p:spPr>
          <a:xfrm>
            <a:off x="850392" y="1645920"/>
            <a:ext cx="402336" cy="402336"/>
          </a:xfrm>
          <a:prstGeom prst="ellipse">
            <a:avLst/>
          </a:prstGeom>
          <a:solidFill>
            <a:schemeClr val="bg1"/>
          </a:solidFill>
          <a:ln w="12700">
            <a:solidFill>
              <a:schemeClr val="bg1"/>
            </a:solidFill>
            <a:prstDash val="solid"/>
          </a:ln>
        </p:spPr>
        <p:txBody>
          <a:bodyPr/>
          <a:lstStyle/>
          <a:p>
            <a:endParaRPr lang="en-AU"/>
          </a:p>
        </p:txBody>
      </p:sp>
      <p:sp>
        <p:nvSpPr>
          <p:cNvPr id="6" name="Text 4"/>
          <p:cNvSpPr txBox="1"/>
          <p:nvPr/>
        </p:nvSpPr>
        <p:spPr>
          <a:xfrm>
            <a:off x="1344168" y="1645920"/>
            <a:ext cx="1645920" cy="402336"/>
          </a:xfrm>
          <a:prstGeom prst="rect">
            <a:avLst/>
          </a:prstGeom>
          <a:noFill/>
          <a:ln/>
        </p:spPr>
        <p:txBody>
          <a:bodyPr wrap="square" lIns="0" tIns="0" rIns="0" bIns="0" rtlCol="0" anchor="ctr"/>
          <a:lstStyle/>
          <a:p>
            <a:pPr marL="0" indent="0">
              <a:buNone/>
            </a:pPr>
            <a:r>
              <a:rPr lang="en-US" sz="1600" b="1" dirty="0">
                <a:solidFill>
                  <a:srgbClr val="FFFFFF"/>
                </a:solidFill>
                <a:latin typeface="Cambria" pitchFamily="34" charset="0"/>
                <a:ea typeface="Cambria" pitchFamily="34" charset="-122"/>
                <a:cs typeface="Cambria" pitchFamily="34" charset="-120"/>
              </a:rPr>
              <a:t>Tonight</a:t>
            </a:r>
            <a:endParaRPr lang="en-US" sz="1600" dirty="0"/>
          </a:p>
        </p:txBody>
      </p:sp>
      <p:sp>
        <p:nvSpPr>
          <p:cNvPr id="7" name="Text 5"/>
          <p:cNvSpPr txBox="1"/>
          <p:nvPr/>
        </p:nvSpPr>
        <p:spPr>
          <a:xfrm>
            <a:off x="850392" y="2157984"/>
            <a:ext cx="2048256" cy="896112"/>
          </a:xfrm>
          <a:prstGeom prst="rect">
            <a:avLst/>
          </a:prstGeom>
          <a:noFill/>
          <a:ln/>
        </p:spPr>
        <p:txBody>
          <a:bodyPr wrap="square" lIns="0" tIns="0" rIns="0" bIns="0" rtlCol="0" anchor="t"/>
          <a:lstStyle/>
          <a:p>
            <a:pPr marL="0" indent="0">
              <a:lnSpc>
                <a:spcPct val="103000"/>
              </a:lnSpc>
              <a:buNone/>
            </a:pPr>
            <a:r>
              <a:rPr lang="en-US" sz="1300" dirty="0">
                <a:solidFill>
                  <a:srgbClr val="E6ECF3"/>
                </a:solidFill>
                <a:latin typeface="Calibri" pitchFamily="34" charset="0"/>
                <a:ea typeface="Calibri" pitchFamily="34" charset="-122"/>
                <a:cs typeface="Calibri" pitchFamily="34" charset="-120"/>
              </a:rPr>
              <a:t>Endorse the draft for public exhibition</a:t>
            </a:r>
            <a:endParaRPr lang="en-US" sz="1300" dirty="0"/>
          </a:p>
        </p:txBody>
      </p:sp>
      <p:sp>
        <p:nvSpPr>
          <p:cNvPr id="8" name="tl1"/>
          <p:cNvSpPr/>
          <p:nvPr/>
        </p:nvSpPr>
        <p:spPr>
          <a:xfrm>
            <a:off x="3410712" y="1417320"/>
            <a:ext cx="2542032" cy="1572768"/>
          </a:xfrm>
          <a:prstGeom prst="roundRect">
            <a:avLst>
              <a:gd name="adj" fmla="val 3488"/>
            </a:avLst>
          </a:prstGeom>
          <a:solidFill>
            <a:srgbClr val="2C4F78"/>
          </a:solidFill>
          <a:ln w="12700">
            <a:solidFill>
              <a:srgbClr val="2C4F78"/>
            </a:solidFill>
            <a:prstDash val="solid"/>
          </a:ln>
        </p:spPr>
        <p:txBody>
          <a:bodyPr/>
          <a:lstStyle/>
          <a:p>
            <a:endParaRPr lang="en-AU"/>
          </a:p>
        </p:txBody>
      </p:sp>
      <p:sp>
        <p:nvSpPr>
          <p:cNvPr id="9" name="disc-36"/>
          <p:cNvSpPr/>
          <p:nvPr/>
        </p:nvSpPr>
        <p:spPr>
          <a:xfrm>
            <a:off x="3666744" y="1645920"/>
            <a:ext cx="402336" cy="402336"/>
          </a:xfrm>
          <a:prstGeom prst="ellipse">
            <a:avLst/>
          </a:prstGeom>
          <a:solidFill>
            <a:schemeClr val="bg1"/>
          </a:solidFill>
          <a:ln w="12700">
            <a:solidFill>
              <a:schemeClr val="bg1"/>
            </a:solidFill>
            <a:prstDash val="solid"/>
          </a:ln>
        </p:spPr>
        <p:txBody>
          <a:bodyPr/>
          <a:lstStyle/>
          <a:p>
            <a:endParaRPr lang="en-AU"/>
          </a:p>
        </p:txBody>
      </p:sp>
      <p:sp>
        <p:nvSpPr>
          <p:cNvPr id="11" name="Text 9"/>
          <p:cNvSpPr txBox="1"/>
          <p:nvPr/>
        </p:nvSpPr>
        <p:spPr>
          <a:xfrm>
            <a:off x="4160520" y="1645920"/>
            <a:ext cx="1645920" cy="402336"/>
          </a:xfrm>
          <a:prstGeom prst="rect">
            <a:avLst/>
          </a:prstGeom>
          <a:noFill/>
          <a:ln/>
        </p:spPr>
        <p:txBody>
          <a:bodyPr wrap="square" lIns="0" tIns="0" rIns="0" bIns="0" rtlCol="0" anchor="ctr"/>
          <a:lstStyle/>
          <a:p>
            <a:pPr marL="0" indent="0">
              <a:buNone/>
            </a:pPr>
            <a:r>
              <a:rPr lang="en-US" sz="1600" b="1" dirty="0">
                <a:solidFill>
                  <a:srgbClr val="1C2430"/>
                </a:solidFill>
                <a:highlight>
                  <a:srgbClr val="FFF200"/>
                </a:highlight>
                <a:latin typeface="Cambria" pitchFamily="34" charset="0"/>
                <a:ea typeface="Cambria" pitchFamily="34" charset="-122"/>
                <a:cs typeface="Cambria" pitchFamily="34" charset="-120"/>
              </a:rPr>
              <a:t>[number]</a:t>
            </a:r>
            <a:r>
              <a:rPr lang="en-US" sz="1600" b="1" dirty="0">
                <a:solidFill>
                  <a:srgbClr val="FFFFFF"/>
                </a:solidFill>
                <a:latin typeface="Cambria" pitchFamily="34" charset="0"/>
                <a:ea typeface="Cambria" pitchFamily="34" charset="-122"/>
                <a:cs typeface="Cambria" pitchFamily="34" charset="-120"/>
              </a:rPr>
              <a:t> days</a:t>
            </a:r>
            <a:endParaRPr lang="en-US" sz="1600" dirty="0"/>
          </a:p>
        </p:txBody>
      </p:sp>
      <p:sp>
        <p:nvSpPr>
          <p:cNvPr id="12" name="Text 10"/>
          <p:cNvSpPr txBox="1"/>
          <p:nvPr/>
        </p:nvSpPr>
        <p:spPr>
          <a:xfrm>
            <a:off x="3666744" y="2157984"/>
            <a:ext cx="2048256" cy="896112"/>
          </a:xfrm>
          <a:prstGeom prst="rect">
            <a:avLst/>
          </a:prstGeom>
          <a:noFill/>
          <a:ln/>
        </p:spPr>
        <p:txBody>
          <a:bodyPr wrap="square" lIns="0" tIns="0" rIns="0" bIns="0" rtlCol="0" anchor="t"/>
          <a:lstStyle/>
          <a:p>
            <a:pPr marL="0" indent="0">
              <a:lnSpc>
                <a:spcPct val="103000"/>
              </a:lnSpc>
              <a:buNone/>
            </a:pPr>
            <a:r>
              <a:rPr lang="en-US" sz="1300" dirty="0">
                <a:solidFill>
                  <a:srgbClr val="E6ECF3"/>
                </a:solidFill>
                <a:latin typeface="Calibri" pitchFamily="34" charset="0"/>
                <a:ea typeface="Calibri" pitchFamily="34" charset="-122"/>
                <a:cs typeface="Calibri" pitchFamily="34" charset="-120"/>
              </a:rPr>
              <a:t>Public exhibition and community engagement</a:t>
            </a:r>
            <a:endParaRPr lang="en-US" sz="1300" dirty="0"/>
          </a:p>
        </p:txBody>
      </p:sp>
      <p:sp>
        <p:nvSpPr>
          <p:cNvPr id="13" name="tl2"/>
          <p:cNvSpPr/>
          <p:nvPr/>
        </p:nvSpPr>
        <p:spPr>
          <a:xfrm>
            <a:off x="6227064" y="1417320"/>
            <a:ext cx="2542032" cy="1572768"/>
          </a:xfrm>
          <a:prstGeom prst="roundRect">
            <a:avLst>
              <a:gd name="adj" fmla="val 3488"/>
            </a:avLst>
          </a:prstGeom>
          <a:solidFill>
            <a:srgbClr val="2C4F78"/>
          </a:solidFill>
          <a:ln w="12700">
            <a:solidFill>
              <a:srgbClr val="2C4F78"/>
            </a:solidFill>
            <a:prstDash val="solid"/>
          </a:ln>
        </p:spPr>
        <p:txBody>
          <a:bodyPr/>
          <a:lstStyle/>
          <a:p>
            <a:endParaRPr lang="en-AU"/>
          </a:p>
        </p:txBody>
      </p:sp>
      <p:sp>
        <p:nvSpPr>
          <p:cNvPr id="14" name="disc-37"/>
          <p:cNvSpPr/>
          <p:nvPr/>
        </p:nvSpPr>
        <p:spPr>
          <a:xfrm>
            <a:off x="6483096" y="1645920"/>
            <a:ext cx="402336" cy="402336"/>
          </a:xfrm>
          <a:prstGeom prst="ellipse">
            <a:avLst/>
          </a:prstGeom>
          <a:solidFill>
            <a:schemeClr val="bg1"/>
          </a:solidFill>
          <a:ln w="12700">
            <a:solidFill>
              <a:schemeClr val="bg1"/>
            </a:solidFill>
            <a:prstDash val="solid"/>
          </a:ln>
        </p:spPr>
        <p:txBody>
          <a:bodyPr/>
          <a:lstStyle/>
          <a:p>
            <a:endParaRPr lang="en-AU"/>
          </a:p>
        </p:txBody>
      </p:sp>
      <p:sp>
        <p:nvSpPr>
          <p:cNvPr id="16" name="Text 14"/>
          <p:cNvSpPr txBox="1"/>
          <p:nvPr/>
        </p:nvSpPr>
        <p:spPr>
          <a:xfrm>
            <a:off x="6976872" y="1645920"/>
            <a:ext cx="1645920" cy="402336"/>
          </a:xfrm>
          <a:prstGeom prst="rect">
            <a:avLst/>
          </a:prstGeom>
          <a:noFill/>
          <a:ln/>
        </p:spPr>
        <p:txBody>
          <a:bodyPr wrap="square" lIns="0" tIns="0" rIns="0" bIns="0" rtlCol="0" anchor="ctr"/>
          <a:lstStyle/>
          <a:p>
            <a:pPr marL="0" indent="0">
              <a:buNone/>
            </a:pPr>
            <a:r>
              <a:rPr lang="en-US" sz="1600" b="1" dirty="0">
                <a:solidFill>
                  <a:srgbClr val="1C2430"/>
                </a:solidFill>
                <a:highlight>
                  <a:srgbClr val="FFF200"/>
                </a:highlight>
                <a:latin typeface="Cambria" pitchFamily="34" charset="0"/>
                <a:ea typeface="Cambria" pitchFamily="34" charset="-122"/>
                <a:cs typeface="Cambria" pitchFamily="34" charset="-120"/>
              </a:rPr>
              <a:t>[Month]</a:t>
            </a:r>
            <a:endParaRPr lang="en-US" sz="1600" dirty="0"/>
          </a:p>
        </p:txBody>
      </p:sp>
      <p:sp>
        <p:nvSpPr>
          <p:cNvPr id="17" name="Text 15"/>
          <p:cNvSpPr txBox="1"/>
          <p:nvPr/>
        </p:nvSpPr>
        <p:spPr>
          <a:xfrm>
            <a:off x="6483096" y="2157984"/>
            <a:ext cx="2048256" cy="896112"/>
          </a:xfrm>
          <a:prstGeom prst="rect">
            <a:avLst/>
          </a:prstGeom>
          <a:noFill/>
          <a:ln/>
        </p:spPr>
        <p:txBody>
          <a:bodyPr wrap="square" lIns="0" tIns="0" rIns="0" bIns="0" rtlCol="0" anchor="t"/>
          <a:lstStyle/>
          <a:p>
            <a:pPr marL="0" indent="0">
              <a:lnSpc>
                <a:spcPct val="103000"/>
              </a:lnSpc>
              <a:buNone/>
            </a:pPr>
            <a:r>
              <a:rPr lang="en-US" sz="1300" dirty="0">
                <a:solidFill>
                  <a:srgbClr val="E6ECF3"/>
                </a:solidFill>
                <a:latin typeface="Calibri" pitchFamily="34" charset="0"/>
                <a:ea typeface="Calibri" pitchFamily="34" charset="-122"/>
                <a:cs typeface="Calibri" pitchFamily="34" charset="-120"/>
              </a:rPr>
              <a:t>Report back to Council with a summary of submissions</a:t>
            </a:r>
            <a:endParaRPr lang="en-US" sz="1300" dirty="0"/>
          </a:p>
        </p:txBody>
      </p:sp>
      <p:sp>
        <p:nvSpPr>
          <p:cNvPr id="18" name="tl3"/>
          <p:cNvSpPr/>
          <p:nvPr/>
        </p:nvSpPr>
        <p:spPr>
          <a:xfrm>
            <a:off x="9043416" y="1417320"/>
            <a:ext cx="2542032" cy="1572768"/>
          </a:xfrm>
          <a:prstGeom prst="roundRect">
            <a:avLst>
              <a:gd name="adj" fmla="val 3488"/>
            </a:avLst>
          </a:prstGeom>
          <a:solidFill>
            <a:srgbClr val="2C4F78"/>
          </a:solidFill>
          <a:ln w="12700">
            <a:solidFill>
              <a:srgbClr val="2C4F78"/>
            </a:solidFill>
            <a:prstDash val="solid"/>
          </a:ln>
        </p:spPr>
        <p:txBody>
          <a:bodyPr/>
          <a:lstStyle/>
          <a:p>
            <a:endParaRPr lang="en-AU"/>
          </a:p>
        </p:txBody>
      </p:sp>
      <p:sp>
        <p:nvSpPr>
          <p:cNvPr id="19" name="disc-38"/>
          <p:cNvSpPr/>
          <p:nvPr/>
        </p:nvSpPr>
        <p:spPr>
          <a:xfrm>
            <a:off x="9299448" y="1645920"/>
            <a:ext cx="402336" cy="402336"/>
          </a:xfrm>
          <a:prstGeom prst="ellipse">
            <a:avLst/>
          </a:prstGeom>
          <a:solidFill>
            <a:schemeClr val="bg1"/>
          </a:solidFill>
          <a:ln w="12700">
            <a:solidFill>
              <a:schemeClr val="bg1"/>
            </a:solidFill>
            <a:prstDash val="solid"/>
          </a:ln>
        </p:spPr>
        <p:txBody>
          <a:bodyPr/>
          <a:lstStyle/>
          <a:p>
            <a:endParaRPr lang="en-AU"/>
          </a:p>
        </p:txBody>
      </p:sp>
      <p:sp>
        <p:nvSpPr>
          <p:cNvPr id="21" name="Text 19"/>
          <p:cNvSpPr txBox="1"/>
          <p:nvPr/>
        </p:nvSpPr>
        <p:spPr>
          <a:xfrm>
            <a:off x="9793224" y="1645920"/>
            <a:ext cx="1645920" cy="402336"/>
          </a:xfrm>
          <a:prstGeom prst="rect">
            <a:avLst/>
          </a:prstGeom>
          <a:noFill/>
          <a:ln/>
        </p:spPr>
        <p:txBody>
          <a:bodyPr wrap="square" lIns="0" tIns="0" rIns="0" bIns="0" rtlCol="0" anchor="ctr"/>
          <a:lstStyle/>
          <a:p>
            <a:pPr marL="0" indent="0">
              <a:buNone/>
            </a:pPr>
            <a:r>
              <a:rPr lang="en-US" sz="1600" b="1" dirty="0">
                <a:solidFill>
                  <a:srgbClr val="FFFFFF"/>
                </a:solidFill>
                <a:latin typeface="Cambria" pitchFamily="34" charset="0"/>
                <a:ea typeface="Cambria" pitchFamily="34" charset="-122"/>
                <a:cs typeface="Cambria" pitchFamily="34" charset="-120"/>
              </a:rPr>
              <a:t>Then</a:t>
            </a:r>
            <a:endParaRPr lang="en-US" sz="1600" dirty="0"/>
          </a:p>
        </p:txBody>
      </p:sp>
      <p:sp>
        <p:nvSpPr>
          <p:cNvPr id="22" name="Text 20"/>
          <p:cNvSpPr txBox="1"/>
          <p:nvPr/>
        </p:nvSpPr>
        <p:spPr>
          <a:xfrm>
            <a:off x="9299448" y="2157984"/>
            <a:ext cx="2048256" cy="896112"/>
          </a:xfrm>
          <a:prstGeom prst="rect">
            <a:avLst/>
          </a:prstGeom>
          <a:noFill/>
          <a:ln/>
        </p:spPr>
        <p:txBody>
          <a:bodyPr wrap="square" lIns="0" tIns="0" rIns="0" bIns="0" rtlCol="0" anchor="t"/>
          <a:lstStyle/>
          <a:p>
            <a:pPr marL="0" indent="0">
              <a:lnSpc>
                <a:spcPct val="103000"/>
              </a:lnSpc>
              <a:buNone/>
            </a:pPr>
            <a:r>
              <a:rPr lang="en-US" sz="1300" dirty="0">
                <a:solidFill>
                  <a:srgbClr val="E6ECF3"/>
                </a:solidFill>
                <a:latin typeface="Calibri" pitchFamily="34" charset="0"/>
                <a:ea typeface="Calibri" pitchFamily="34" charset="-122"/>
                <a:cs typeface="Calibri" pitchFamily="34" charset="-120"/>
              </a:rPr>
              <a:t>Adoption, and actions into the </a:t>
            </a:r>
            <a:r>
              <a:rPr lang="en-US" sz="1300" dirty="0">
                <a:solidFill>
                  <a:srgbClr val="1C2430"/>
                </a:solidFill>
                <a:highlight>
                  <a:srgbClr val="FFF200"/>
                </a:highlight>
                <a:latin typeface="Calibri" pitchFamily="34" charset="0"/>
                <a:ea typeface="Calibri" pitchFamily="34" charset="-122"/>
                <a:cs typeface="Calibri" pitchFamily="34" charset="-120"/>
              </a:rPr>
              <a:t>[delivery program]</a:t>
            </a:r>
            <a:endParaRPr lang="en-US" sz="1300" dirty="0"/>
          </a:p>
        </p:txBody>
      </p:sp>
      <p:sp>
        <p:nvSpPr>
          <p:cNvPr id="23" name="rec"/>
          <p:cNvSpPr/>
          <p:nvPr/>
        </p:nvSpPr>
        <p:spPr>
          <a:xfrm>
            <a:off x="594360" y="3337560"/>
            <a:ext cx="11002975" cy="1920240"/>
          </a:xfrm>
          <a:prstGeom prst="roundRect">
            <a:avLst>
              <a:gd name="adj" fmla="val 2857"/>
            </a:avLst>
          </a:prstGeom>
          <a:solidFill>
            <a:srgbClr val="FFFFFF"/>
          </a:solidFill>
          <a:ln w="12700">
            <a:solidFill>
              <a:srgbClr val="FFFFFF"/>
            </a:solidFill>
            <a:prstDash val="solid"/>
          </a:ln>
        </p:spPr>
        <p:txBody>
          <a:bodyPr/>
          <a:lstStyle/>
          <a:p>
            <a:endParaRPr lang="en-AU"/>
          </a:p>
        </p:txBody>
      </p:sp>
      <p:sp>
        <p:nvSpPr>
          <p:cNvPr id="24" name="Text 22"/>
          <p:cNvSpPr txBox="1"/>
          <p:nvPr/>
        </p:nvSpPr>
        <p:spPr>
          <a:xfrm>
            <a:off x="1005840" y="3520440"/>
            <a:ext cx="5486400" cy="384048"/>
          </a:xfrm>
          <a:prstGeom prst="rect">
            <a:avLst/>
          </a:prstGeom>
          <a:noFill/>
          <a:ln/>
        </p:spPr>
        <p:txBody>
          <a:bodyPr wrap="square" lIns="0" tIns="0" rIns="0" bIns="0" rtlCol="0" anchor="ctr"/>
          <a:lstStyle/>
          <a:p>
            <a:pPr marL="0" indent="0">
              <a:buNone/>
            </a:pPr>
            <a:r>
              <a:rPr lang="en-US" sz="1700" b="1" dirty="0">
                <a:solidFill>
                  <a:srgbClr val="1F3A5F"/>
                </a:solidFill>
                <a:latin typeface="Cambria" pitchFamily="34" charset="0"/>
                <a:ea typeface="Cambria" pitchFamily="34" charset="-122"/>
                <a:cs typeface="Cambria" pitchFamily="34" charset="-120"/>
              </a:rPr>
              <a:t>Recommendation</a:t>
            </a:r>
            <a:endParaRPr lang="en-US" sz="1700" dirty="0"/>
          </a:p>
        </p:txBody>
      </p:sp>
      <p:sp>
        <p:nvSpPr>
          <p:cNvPr id="25" name="bul-39"/>
          <p:cNvSpPr/>
          <p:nvPr/>
        </p:nvSpPr>
        <p:spPr>
          <a:xfrm>
            <a:off x="1046988" y="4448785"/>
            <a:ext cx="77724" cy="77724"/>
          </a:xfrm>
          <a:prstGeom prst="ellipse">
            <a:avLst/>
          </a:prstGeom>
          <a:solidFill>
            <a:srgbClr val="1F3A5F"/>
          </a:solidFill>
          <a:ln w="12700">
            <a:solidFill>
              <a:srgbClr val="1F3A5F"/>
            </a:solidFill>
            <a:prstDash val="solid"/>
          </a:ln>
        </p:spPr>
        <p:txBody>
          <a:bodyPr/>
          <a:lstStyle/>
          <a:p>
            <a:endParaRPr lang="en-AU"/>
          </a:p>
        </p:txBody>
      </p:sp>
      <p:sp>
        <p:nvSpPr>
          <p:cNvPr id="26" name="Text 24"/>
          <p:cNvSpPr txBox="1"/>
          <p:nvPr/>
        </p:nvSpPr>
        <p:spPr>
          <a:xfrm>
            <a:off x="1280160" y="4370832"/>
            <a:ext cx="9966960" cy="309372"/>
          </a:xfrm>
          <a:prstGeom prst="rect">
            <a:avLst/>
          </a:prstGeom>
          <a:noFill/>
          <a:ln/>
        </p:spPr>
        <p:txBody>
          <a:bodyPr wrap="square" lIns="0" tIns="0" rIns="0" bIns="0" rtlCol="0" anchor="t"/>
          <a:lstStyle/>
          <a:p>
            <a:pPr marL="0" indent="0">
              <a:lnSpc>
                <a:spcPct val="106000"/>
              </a:lnSpc>
              <a:buNone/>
            </a:pPr>
            <a:r>
              <a:rPr lang="en-US" sz="1500" dirty="0">
                <a:solidFill>
                  <a:srgbClr val="1C2430"/>
                </a:solidFill>
                <a:latin typeface="Calibri" pitchFamily="34" charset="0"/>
                <a:ea typeface="Calibri" pitchFamily="34" charset="-122"/>
                <a:cs typeface="Calibri" pitchFamily="34" charset="-120"/>
              </a:rPr>
              <a:t>Endorses the draft </a:t>
            </a:r>
            <a:r>
              <a:rPr lang="en-US" sz="1500" dirty="0">
                <a:solidFill>
                  <a:srgbClr val="1C2430"/>
                </a:solidFill>
                <a:highlight>
                  <a:srgbClr val="FFF200"/>
                </a:highlight>
                <a:latin typeface="Calibri" pitchFamily="34" charset="0"/>
                <a:ea typeface="Calibri" pitchFamily="34" charset="-122"/>
                <a:cs typeface="Calibri" pitchFamily="34" charset="-120"/>
              </a:rPr>
              <a:t>[Council name]</a:t>
            </a:r>
            <a:r>
              <a:rPr lang="en-US" sz="1500" dirty="0">
                <a:solidFill>
                  <a:srgbClr val="1C2430"/>
                </a:solidFill>
                <a:latin typeface="Calibri" pitchFamily="34" charset="0"/>
                <a:ea typeface="Calibri" pitchFamily="34" charset="-122"/>
                <a:cs typeface="Calibri" pitchFamily="34" charset="-120"/>
              </a:rPr>
              <a:t> Anti-Racism Strategy </a:t>
            </a:r>
            <a:r>
              <a:rPr lang="en-US" sz="1500" dirty="0">
                <a:solidFill>
                  <a:srgbClr val="1C2430"/>
                </a:solidFill>
                <a:highlight>
                  <a:srgbClr val="FFF200"/>
                </a:highlight>
                <a:latin typeface="Calibri" pitchFamily="34" charset="0"/>
                <a:ea typeface="Calibri" pitchFamily="34" charset="-122"/>
                <a:cs typeface="Calibri" pitchFamily="34" charset="-120"/>
              </a:rPr>
              <a:t>[year–year]</a:t>
            </a:r>
            <a:r>
              <a:rPr lang="en-US" sz="1500" dirty="0">
                <a:solidFill>
                  <a:srgbClr val="1C2430"/>
                </a:solidFill>
                <a:latin typeface="Calibri" pitchFamily="34" charset="0"/>
                <a:ea typeface="Calibri" pitchFamily="34" charset="-122"/>
                <a:cs typeface="Calibri" pitchFamily="34" charset="-120"/>
              </a:rPr>
              <a:t> (Attachment </a:t>
            </a:r>
            <a:r>
              <a:rPr lang="en-US" sz="1500" dirty="0">
                <a:solidFill>
                  <a:srgbClr val="1C2430"/>
                </a:solidFill>
                <a:highlight>
                  <a:srgbClr val="FFF200"/>
                </a:highlight>
                <a:latin typeface="Calibri" pitchFamily="34" charset="0"/>
                <a:ea typeface="Calibri" pitchFamily="34" charset="-122"/>
                <a:cs typeface="Calibri" pitchFamily="34" charset="-120"/>
              </a:rPr>
              <a:t>[1]</a:t>
            </a:r>
            <a:r>
              <a:rPr lang="en-US" sz="1500" dirty="0">
                <a:solidFill>
                  <a:srgbClr val="1C2430"/>
                </a:solidFill>
                <a:latin typeface="Calibri" pitchFamily="34" charset="0"/>
                <a:ea typeface="Calibri" pitchFamily="34" charset="-122"/>
                <a:cs typeface="Calibri" pitchFamily="34" charset="-120"/>
              </a:rPr>
              <a:t>) for public exhibition for </a:t>
            </a:r>
            <a:r>
              <a:rPr lang="en-US" sz="1500" dirty="0">
                <a:solidFill>
                  <a:srgbClr val="1C2430"/>
                </a:solidFill>
                <a:highlight>
                  <a:srgbClr val="FFF200"/>
                </a:highlight>
                <a:latin typeface="Calibri" pitchFamily="34" charset="0"/>
                <a:ea typeface="Calibri" pitchFamily="34" charset="-122"/>
                <a:cs typeface="Calibri" pitchFamily="34" charset="-120"/>
              </a:rPr>
              <a:t>[number]</a:t>
            </a:r>
            <a:r>
              <a:rPr lang="en-US" sz="1500" dirty="0">
                <a:solidFill>
                  <a:srgbClr val="1C2430"/>
                </a:solidFill>
                <a:latin typeface="Calibri" pitchFamily="34" charset="0"/>
                <a:ea typeface="Calibri" pitchFamily="34" charset="-122"/>
                <a:cs typeface="Calibri" pitchFamily="34" charset="-120"/>
              </a:rPr>
              <a:t> days.</a:t>
            </a:r>
            <a:endParaRPr lang="en-US" sz="1500" dirty="0"/>
          </a:p>
        </p:txBody>
      </p:sp>
      <p:sp>
        <p:nvSpPr>
          <p:cNvPr id="27" name="bul-40"/>
          <p:cNvSpPr/>
          <p:nvPr/>
        </p:nvSpPr>
        <p:spPr>
          <a:xfrm>
            <a:off x="1046988" y="4813021"/>
            <a:ext cx="77724" cy="77724"/>
          </a:xfrm>
          <a:prstGeom prst="ellipse">
            <a:avLst/>
          </a:prstGeom>
          <a:solidFill>
            <a:srgbClr val="1F3A5F"/>
          </a:solidFill>
          <a:ln w="12700">
            <a:solidFill>
              <a:srgbClr val="1F3A5F"/>
            </a:solidFill>
            <a:prstDash val="solid"/>
          </a:ln>
        </p:spPr>
        <p:txBody>
          <a:bodyPr/>
          <a:lstStyle/>
          <a:p>
            <a:endParaRPr lang="en-AU"/>
          </a:p>
        </p:txBody>
      </p:sp>
      <p:sp>
        <p:nvSpPr>
          <p:cNvPr id="28" name="Text 26"/>
          <p:cNvSpPr txBox="1"/>
          <p:nvPr/>
        </p:nvSpPr>
        <p:spPr>
          <a:xfrm>
            <a:off x="1280160" y="4735068"/>
            <a:ext cx="9966960" cy="545592"/>
          </a:xfrm>
          <a:prstGeom prst="rect">
            <a:avLst/>
          </a:prstGeom>
          <a:noFill/>
          <a:ln/>
        </p:spPr>
        <p:txBody>
          <a:bodyPr wrap="square" lIns="0" tIns="0" rIns="0" bIns="0" rtlCol="0" anchor="t"/>
          <a:lstStyle/>
          <a:p>
            <a:pPr marL="0" indent="0">
              <a:lnSpc>
                <a:spcPct val="106000"/>
              </a:lnSpc>
              <a:buNone/>
            </a:pPr>
            <a:r>
              <a:rPr lang="en-US" sz="1500" dirty="0">
                <a:solidFill>
                  <a:srgbClr val="1C2430"/>
                </a:solidFill>
                <a:latin typeface="Calibri" pitchFamily="34" charset="0"/>
                <a:ea typeface="Calibri" pitchFamily="34" charset="-122"/>
                <a:cs typeface="Calibri" pitchFamily="34" charset="-120"/>
              </a:rPr>
              <a:t>Notes that a further report will be presented to Council after the exhibition period, including a summary of submissions.</a:t>
            </a:r>
            <a:endParaRPr lang="en-US" sz="1500" dirty="0"/>
          </a:p>
        </p:txBody>
      </p:sp>
      <p:sp>
        <p:nvSpPr>
          <p:cNvPr id="29" name="Text 27"/>
          <p:cNvSpPr txBox="1"/>
          <p:nvPr/>
        </p:nvSpPr>
        <p:spPr>
          <a:xfrm>
            <a:off x="1005840" y="3959352"/>
            <a:ext cx="3657600" cy="365760"/>
          </a:xfrm>
          <a:prstGeom prst="rect">
            <a:avLst/>
          </a:prstGeom>
          <a:noFill/>
          <a:ln/>
        </p:spPr>
        <p:txBody>
          <a:bodyPr wrap="square" lIns="0" tIns="0" rIns="0" bIns="0" rtlCol="0" anchor="ctr"/>
          <a:lstStyle/>
          <a:p>
            <a:pPr marL="0" indent="0">
              <a:buNone/>
            </a:pPr>
            <a:r>
              <a:rPr lang="en-US" sz="1500" b="1" dirty="0">
                <a:solidFill>
                  <a:srgbClr val="1F3A5F"/>
                </a:solidFill>
                <a:latin typeface="Calibri" pitchFamily="34" charset="0"/>
                <a:ea typeface="Calibri" pitchFamily="34" charset="-122"/>
                <a:cs typeface="Calibri" pitchFamily="34" charset="-120"/>
              </a:rPr>
              <a:t>That Council:</a:t>
            </a:r>
            <a:endParaRPr lang="en-US" sz="1500" dirty="0"/>
          </a:p>
        </p:txBody>
      </p:sp>
      <p:sp>
        <p:nvSpPr>
          <p:cNvPr id="30" name="Slide Number Placeholder 0"/>
          <p:cNvSpPr>
            <a:spLocks noGrp="1"/>
          </p:cNvSpPr>
          <p:nvPr>
            <p:ph type="sldNum" sz="quarter" idx="4294967295"/>
          </p:nvPr>
        </p:nvSpPr>
        <p:spPr>
          <a:xfrm>
            <a:off x="11384280" y="6382512"/>
            <a:ext cx="457200" cy="274320"/>
          </a:xfrm>
          <a:prstGeom prst="rect">
            <a:avLst/>
          </a:prstGeom>
          <a:extLst>
            <a:ext uri="{C572A759-6A51-4108-AA02-DFA0A04FC94B}">
              <ma14:wrappingTextBoxFlag xmlns="" xmlns:ma14="http://schemas.microsoft.com/office/mac/drawingml/2011/main" val="0"/>
            </a:ext>
          </a:extLst>
        </p:spPr>
        <p:txBody>
          <a:bodyPr/>
          <a:lstStyle>
            <a:lvl1pPr>
              <a:defRPr sz="950">
                <a:solidFill>
                  <a:srgbClr val="B9C6D4"/>
                </a:solidFill>
                <a:latin typeface="Calibri"/>
                <a:ea typeface="Calibri"/>
                <a:cs typeface="Calibri"/>
              </a:defRPr>
            </a:lvl1pPr>
          </a:lstStyle>
          <a:p>
            <a:pPr algn="r"/>
            <a:fld id="{F7021451-1387-4CA6-816F-3879F97B5CBC}" type="slidenum">
              <a:rPr lang="en-US" b="0"/>
              <a:t>10</a:t>
            </a:fld>
            <a:endParaRPr lang="en-US"/>
          </a:p>
        </p:txBody>
      </p:sp>
      <p:sp>
        <p:nvSpPr>
          <p:cNvPr id="32" name="Text 3">
            <a:extLst>
              <a:ext uri="{FF2B5EF4-FFF2-40B4-BE49-F238E27FC236}">
                <a16:creationId xmlns:a16="http://schemas.microsoft.com/office/drawing/2014/main" id="{EC0B29E8-D0F1-63BE-7861-F2807571D8C7}"/>
              </a:ext>
            </a:extLst>
          </p:cNvPr>
          <p:cNvSpPr txBox="1"/>
          <p:nvPr/>
        </p:nvSpPr>
        <p:spPr>
          <a:xfrm>
            <a:off x="849800" y="1646120"/>
            <a:ext cx="402336" cy="402336"/>
          </a:xfrm>
          <a:prstGeom prst="rect">
            <a:avLst/>
          </a:prstGeom>
          <a:noFill/>
          <a:ln/>
        </p:spPr>
        <p:txBody>
          <a:bodyPr wrap="square" lIns="0" tIns="0" rIns="0" bIns="0" rtlCol="0" anchor="ctr"/>
          <a:lstStyle/>
          <a:p>
            <a:pPr marL="0" indent="0" algn="ctr">
              <a:buNone/>
            </a:pPr>
            <a:r>
              <a:rPr lang="en-US" sz="1400" b="1" dirty="0">
                <a:solidFill>
                  <a:srgbClr val="14263E"/>
                </a:solidFill>
                <a:latin typeface="Cambria" pitchFamily="34" charset="0"/>
                <a:ea typeface="Cambria" pitchFamily="34" charset="-122"/>
                <a:cs typeface="Cambria" pitchFamily="34" charset="-120"/>
              </a:rPr>
              <a:t>1</a:t>
            </a:r>
            <a:endParaRPr lang="en-US" sz="1400" dirty="0"/>
          </a:p>
        </p:txBody>
      </p:sp>
      <p:sp>
        <p:nvSpPr>
          <p:cNvPr id="34" name="Text 8">
            <a:extLst>
              <a:ext uri="{FF2B5EF4-FFF2-40B4-BE49-F238E27FC236}">
                <a16:creationId xmlns:a16="http://schemas.microsoft.com/office/drawing/2014/main" id="{34C59681-9D41-D5B3-0A89-B6E153881849}"/>
              </a:ext>
            </a:extLst>
          </p:cNvPr>
          <p:cNvSpPr txBox="1"/>
          <p:nvPr/>
        </p:nvSpPr>
        <p:spPr>
          <a:xfrm>
            <a:off x="3666152" y="1646120"/>
            <a:ext cx="402336" cy="402336"/>
          </a:xfrm>
          <a:prstGeom prst="rect">
            <a:avLst/>
          </a:prstGeom>
          <a:noFill/>
          <a:ln/>
        </p:spPr>
        <p:txBody>
          <a:bodyPr wrap="square" lIns="0" tIns="0" rIns="0" bIns="0" rtlCol="0" anchor="ctr"/>
          <a:lstStyle/>
          <a:p>
            <a:pPr marL="0" indent="0" algn="ctr">
              <a:buNone/>
            </a:pPr>
            <a:r>
              <a:rPr lang="en-US" sz="1400" b="1" dirty="0">
                <a:solidFill>
                  <a:srgbClr val="14263E"/>
                </a:solidFill>
                <a:latin typeface="Cambria" pitchFamily="34" charset="0"/>
                <a:ea typeface="Cambria" pitchFamily="34" charset="-122"/>
                <a:cs typeface="Cambria" pitchFamily="34" charset="-120"/>
              </a:rPr>
              <a:t>2</a:t>
            </a:r>
            <a:endParaRPr lang="en-US" sz="1400" dirty="0"/>
          </a:p>
        </p:txBody>
      </p:sp>
      <p:sp>
        <p:nvSpPr>
          <p:cNvPr id="36" name="Text 13">
            <a:extLst>
              <a:ext uri="{FF2B5EF4-FFF2-40B4-BE49-F238E27FC236}">
                <a16:creationId xmlns:a16="http://schemas.microsoft.com/office/drawing/2014/main" id="{735A7A24-ECDE-F2D9-4F0E-D67C45B14E04}"/>
              </a:ext>
            </a:extLst>
          </p:cNvPr>
          <p:cNvSpPr txBox="1"/>
          <p:nvPr/>
        </p:nvSpPr>
        <p:spPr>
          <a:xfrm>
            <a:off x="6482504" y="1646120"/>
            <a:ext cx="402336" cy="402336"/>
          </a:xfrm>
          <a:prstGeom prst="rect">
            <a:avLst/>
          </a:prstGeom>
          <a:noFill/>
          <a:ln/>
        </p:spPr>
        <p:txBody>
          <a:bodyPr wrap="square" lIns="0" tIns="0" rIns="0" bIns="0" rtlCol="0" anchor="ctr"/>
          <a:lstStyle/>
          <a:p>
            <a:pPr marL="0" indent="0" algn="ctr">
              <a:buNone/>
            </a:pPr>
            <a:r>
              <a:rPr lang="en-US" sz="1400" b="1" dirty="0">
                <a:solidFill>
                  <a:srgbClr val="14263E"/>
                </a:solidFill>
                <a:latin typeface="Cambria" pitchFamily="34" charset="0"/>
                <a:ea typeface="Cambria" pitchFamily="34" charset="-122"/>
                <a:cs typeface="Cambria" pitchFamily="34" charset="-120"/>
              </a:rPr>
              <a:t>3</a:t>
            </a:r>
            <a:endParaRPr lang="en-US" sz="1400" dirty="0"/>
          </a:p>
        </p:txBody>
      </p:sp>
      <p:sp>
        <p:nvSpPr>
          <p:cNvPr id="38" name="Text 18">
            <a:extLst>
              <a:ext uri="{FF2B5EF4-FFF2-40B4-BE49-F238E27FC236}">
                <a16:creationId xmlns:a16="http://schemas.microsoft.com/office/drawing/2014/main" id="{C3B7A031-B8B9-4EDB-92E6-B9D639F2AE28}"/>
              </a:ext>
            </a:extLst>
          </p:cNvPr>
          <p:cNvSpPr txBox="1"/>
          <p:nvPr/>
        </p:nvSpPr>
        <p:spPr>
          <a:xfrm>
            <a:off x="9298856" y="1646120"/>
            <a:ext cx="402336" cy="402336"/>
          </a:xfrm>
          <a:prstGeom prst="rect">
            <a:avLst/>
          </a:prstGeom>
          <a:noFill/>
          <a:ln/>
        </p:spPr>
        <p:txBody>
          <a:bodyPr wrap="square" lIns="0" tIns="0" rIns="0" bIns="0" rtlCol="0" anchor="ctr"/>
          <a:lstStyle/>
          <a:p>
            <a:pPr marL="0" indent="0" algn="ctr">
              <a:buNone/>
            </a:pPr>
            <a:r>
              <a:rPr lang="en-US" sz="1400" b="1" dirty="0">
                <a:solidFill>
                  <a:srgbClr val="14263E"/>
                </a:solidFill>
                <a:latin typeface="Cambria" pitchFamily="34" charset="0"/>
                <a:ea typeface="Cambria" pitchFamily="34" charset="-122"/>
                <a:cs typeface="Cambria" pitchFamily="34" charset="-120"/>
              </a:rPr>
              <a:t>4</a:t>
            </a:r>
            <a:endParaRPr lang="en-US" sz="1400" dirty="0"/>
          </a:p>
        </p:txBody>
      </p:sp>
    </p:spTree>
  </p:cSld>
  <p:clrMapOvr>
    <a:masterClrMapping/>
  </p:clrMapOvr>
</p:sld>
</file>

<file path=ppt/theme/theme1.xml><?xml version="1.0" encoding="utf-8"?>
<a:theme xmlns:a="http://schemas.openxmlformats.org/drawingml/2006/main" name="Anti-Racism Strategy briefing">
  <a:themeElements>
    <a:clrScheme name="Anti-Racism Strategy briefing">
      <a:dk1>
        <a:srgbClr val="1C2430"/>
      </a:dk1>
      <a:lt1>
        <a:srgbClr val="FFFFFF"/>
      </a:lt1>
      <a:dk2>
        <a:srgbClr val="1F3A5F"/>
      </a:dk2>
      <a:lt2>
        <a:srgbClr val="EDF1F6"/>
      </a:lt2>
      <a:accent1>
        <a:srgbClr val="1F3A5F"/>
      </a:accent1>
      <a:accent2>
        <a:srgbClr val="2C4F78"/>
      </a:accent2>
      <a:accent3>
        <a:srgbClr val="1F3A5F"/>
      </a:accent3>
      <a:accent4>
        <a:srgbClr val="5A6878"/>
      </a:accent4>
      <a:accent5>
        <a:srgbClr val="D4DCE5"/>
      </a:accent5>
      <a:accent6>
        <a:srgbClr val="14263E"/>
      </a:accent6>
      <a:hlink>
        <a:srgbClr val="1F3A5F"/>
      </a:hlink>
      <a:folHlink>
        <a:srgbClr val="5A6878"/>
      </a:folHlink>
    </a:clrScheme>
    <a:fontScheme name="Anti-Racism Strategy briefing">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298</TotalTime>
  <Words>2456</Words>
  <Application>Microsoft Office PowerPoint</Application>
  <PresentationFormat>Widescreen</PresentationFormat>
  <Paragraphs>153</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Cambria</vt:lpstr>
      <vt:lpstr>Anti-Racism Strategy briefing</vt:lpstr>
      <vt:lpstr>[Council name] Anti-Racism Strategy [year–year]</vt:lpstr>
      <vt:lpstr>What tonight’s decision is</vt:lpstr>
      <vt:lpstr>Why consider an anti-racism strategy</vt:lpstr>
      <vt:lpstr>What the strategy is</vt:lpstr>
      <vt:lpstr>Six pillars</vt:lpstr>
      <vt:lpstr>What it commits council to</vt:lpstr>
      <vt:lpstr>One definition, applied to every community</vt:lpstr>
      <vt:lpstr>If racism rises against one community</vt:lpstr>
      <vt:lpstr>Questions you are likely to be asked by the community</vt:lpstr>
      <vt:lpstr>What happens next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Councillor Briefing Presentation: Anti-Racism Strategy</dc:title>
  <dc:subject>A ten-slide unbranded presentation for briefing councillors before they endorse a draft anti-racism strategy for public exhibition, with speaker notes.</dc:subject>
  <dc:creator>Anti-Racism Community Collective</dc:creator>
  <cp:keywords>anti-racism strategy, local government, Australian councils, model strategy, template, racism, National Anti-Racism Framework, Australian Human Rights Commission, antisemitism, Islamophobia, First Nations, social cohesion, council policy</cp:keywords>
  <dc:description>A ten-slide unbranded presentation for briefing councillors before they endorse a draft anti-racism strategy for public exhibition, with speaker notes.</dc:description>
  <cp:lastModifiedBy>Anti-Racism Community Collective</cp:lastModifiedBy>
  <dcterms:created xsi:type="dcterms:W3CDTF">2026-10-17T04:37:35Z</dcterms:created>
  <dcterms:modified xsi:type="dcterms:W3CDTF">2026-10-17T04:37:35Z</dcterms:modified>
  <cp:category>Local government anti-racism</cp:category>
</cp:coreProperties>
</file>